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0"/>
  </p:notesMasterIdLst>
  <p:sldIdLst>
    <p:sldId id="256" r:id="rId2"/>
    <p:sldId id="257" r:id="rId3"/>
    <p:sldId id="258" r:id="rId4"/>
    <p:sldId id="270" r:id="rId5"/>
    <p:sldId id="259" r:id="rId6"/>
    <p:sldId id="272" r:id="rId7"/>
    <p:sldId id="260" r:id="rId8"/>
    <p:sldId id="261" r:id="rId9"/>
    <p:sldId id="273" r:id="rId10"/>
    <p:sldId id="274" r:id="rId11"/>
    <p:sldId id="275" r:id="rId12"/>
    <p:sldId id="263" r:id="rId13"/>
    <p:sldId id="262" r:id="rId14"/>
    <p:sldId id="267" r:id="rId15"/>
    <p:sldId id="264" r:id="rId16"/>
    <p:sldId id="265" r:id="rId17"/>
    <p:sldId id="266" r:id="rId18"/>
    <p:sldId id="276" r:id="rId19"/>
  </p:sldIdLst>
  <p:sldSz cx="12188825" cy="6858000"/>
  <p:notesSz cx="6858000" cy="9144000"/>
  <p:embeddedFontLst>
    <p:embeddedFont>
      <p:font typeface="Calibri" panose="020F050202020403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8F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534162-79C9-A4B0-C0A4-475231B2E6A3}" v="22" dt="2021-12-06T16:22:05.529"/>
    <p1510:client id="{470C3C93-EA86-2FC0-8D7E-68CCA72151B7}" v="132" dt="2021-12-06T10:03:06.338"/>
    <p1510:client id="{5FB427D4-1E42-1670-381C-B690CB015A3A}" v="14" dt="2021-12-06T16:11:10.684"/>
    <p1510:client id="{7B15B075-43CA-43A7-B2A8-ED3B18887991}" v="233" dt="2021-12-06T02:58:27.667"/>
    <p1510:client id="{A1F2B284-B59A-F23D-CE67-97461F82B52E}" v="560" dt="2021-12-06T02:59:34.335"/>
    <p1510:client id="{B5C8F8B7-F6C5-A397-6382-BBCA496FCD59}" v="163" dt="2021-12-05T20:33:57.797"/>
    <p1510:client id="{C0A7D367-D4E6-A40A-CFDC-C5BF59DBD44F}" v="226" dt="2021-12-05T05:12:15.409"/>
    <p1510:client id="{C4E369E2-9F4F-7241-9640-D9843FA84785}" v="2042" dt="2021-12-05T20:00:58.899"/>
    <p1510:client id="{CEA8AC64-E534-DE53-5D25-CBFE8A5E8985}" v="85" dt="2021-12-05T04:47:52.571"/>
    <p1510:client id="{D7688A34-5B37-E785-B350-B291EDD1932A}" v="228" dt="2021-12-06T02:04:59.683"/>
    <p1510:client id="{ECF778F5-837D-51BC-4041-842DC38ECF52}" v="106" dt="2021-12-06T07:58:23.577"/>
  </p1510:revLst>
</p1510:revInfo>
</file>

<file path=ppt/tableStyles.xml><?xml version="1.0" encoding="utf-8"?>
<a:tblStyleLst xmlns:a="http://schemas.openxmlformats.org/drawingml/2006/main" def="{69E40F31-452C-4D27-BDA8-790908ADD997}">
  <a:tblStyle styleId="{69E40F31-452C-4D27-BDA8-790908ADD9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6BC8DC-F352-48F7-8603-900290C2208E}"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917C15-BD4B-47A2-B84C-3EDBD95B1C38}" type="doc">
      <dgm:prSet loTypeId="urn:microsoft.com/office/officeart/2005/8/layout/hProcess3" loCatId="process" qsTypeId="urn:microsoft.com/office/officeart/2005/8/quickstyle/simple1" qsCatId="simple" csTypeId="urn:microsoft.com/office/officeart/2005/8/colors/colorful5" csCatId="colorful" phldr="1"/>
      <dgm:spPr/>
    </dgm:pt>
    <dgm:pt modelId="{8F2DBA5A-43F4-4BB4-B893-EC9EC83A5C0F}">
      <dgm:prSet phldrT="[Text]" phldr="0"/>
      <dgm:spPr/>
      <dgm:t>
        <a:bodyPr/>
        <a:lstStyle/>
        <a:p>
          <a:r>
            <a:rPr lang="en-US">
              <a:latin typeface="Arial"/>
            </a:rPr>
            <a:t>TextBlob</a:t>
          </a:r>
          <a:endParaRPr lang="en-US"/>
        </a:p>
      </dgm:t>
    </dgm:pt>
    <dgm:pt modelId="{3C646926-4B28-48B7-B669-64591EEA895C}" type="parTrans" cxnId="{B9634E7F-FA21-4D06-97D1-0C63AB53B6D2}">
      <dgm:prSet/>
      <dgm:spPr/>
    </dgm:pt>
    <dgm:pt modelId="{51311C70-2A3E-428B-994D-2E348C098356}" type="sibTrans" cxnId="{B9634E7F-FA21-4D06-97D1-0C63AB53B6D2}">
      <dgm:prSet/>
      <dgm:spPr/>
    </dgm:pt>
    <dgm:pt modelId="{E7764DD9-C9A8-456F-B845-5FA1B801505C}" type="pres">
      <dgm:prSet presAssocID="{C2917C15-BD4B-47A2-B84C-3EDBD95B1C38}" presName="Name0" presStyleCnt="0">
        <dgm:presLayoutVars>
          <dgm:dir/>
          <dgm:animLvl val="lvl"/>
          <dgm:resizeHandles val="exact"/>
        </dgm:presLayoutVars>
      </dgm:prSet>
      <dgm:spPr/>
    </dgm:pt>
    <dgm:pt modelId="{4894D5C9-DC53-4209-81FC-639C740D098B}" type="pres">
      <dgm:prSet presAssocID="{C2917C15-BD4B-47A2-B84C-3EDBD95B1C38}" presName="dummy" presStyleCnt="0"/>
      <dgm:spPr/>
    </dgm:pt>
    <dgm:pt modelId="{B9361FB7-0924-43E1-8A4B-C3B9F20688FD}" type="pres">
      <dgm:prSet presAssocID="{C2917C15-BD4B-47A2-B84C-3EDBD95B1C38}" presName="linH" presStyleCnt="0"/>
      <dgm:spPr/>
    </dgm:pt>
    <dgm:pt modelId="{DC40F997-8BF6-4C6F-831E-4817F6544D87}" type="pres">
      <dgm:prSet presAssocID="{C2917C15-BD4B-47A2-B84C-3EDBD95B1C38}" presName="padding1" presStyleCnt="0"/>
      <dgm:spPr/>
    </dgm:pt>
    <dgm:pt modelId="{687D6E6E-C484-4372-ABDD-459D40B97737}" type="pres">
      <dgm:prSet presAssocID="{8F2DBA5A-43F4-4BB4-B893-EC9EC83A5C0F}" presName="linV" presStyleCnt="0"/>
      <dgm:spPr/>
    </dgm:pt>
    <dgm:pt modelId="{BFB2DF8D-2FAB-4553-BCAA-A5B62A6E82B7}" type="pres">
      <dgm:prSet presAssocID="{8F2DBA5A-43F4-4BB4-B893-EC9EC83A5C0F}" presName="spVertical1" presStyleCnt="0"/>
      <dgm:spPr/>
    </dgm:pt>
    <dgm:pt modelId="{B2C0FC0B-13FE-4796-850F-A5814DE83F94}" type="pres">
      <dgm:prSet presAssocID="{8F2DBA5A-43F4-4BB4-B893-EC9EC83A5C0F}" presName="parTx" presStyleLbl="revTx" presStyleIdx="0" presStyleCnt="1">
        <dgm:presLayoutVars>
          <dgm:chMax val="0"/>
          <dgm:chPref val="0"/>
          <dgm:bulletEnabled val="1"/>
        </dgm:presLayoutVars>
      </dgm:prSet>
      <dgm:spPr/>
    </dgm:pt>
    <dgm:pt modelId="{3604D5BF-2C8D-4A31-B004-DE0DE2523467}" type="pres">
      <dgm:prSet presAssocID="{8F2DBA5A-43F4-4BB4-B893-EC9EC83A5C0F}" presName="spVertical2" presStyleCnt="0"/>
      <dgm:spPr/>
    </dgm:pt>
    <dgm:pt modelId="{71F916FB-8535-4871-8218-7065CF8732AD}" type="pres">
      <dgm:prSet presAssocID="{8F2DBA5A-43F4-4BB4-B893-EC9EC83A5C0F}" presName="spVertical3" presStyleCnt="0"/>
      <dgm:spPr/>
    </dgm:pt>
    <dgm:pt modelId="{1540726D-A998-43D6-B859-7D824DD47716}" type="pres">
      <dgm:prSet presAssocID="{C2917C15-BD4B-47A2-B84C-3EDBD95B1C38}" presName="padding2" presStyleCnt="0"/>
      <dgm:spPr/>
    </dgm:pt>
    <dgm:pt modelId="{F955EEA3-578E-43A7-BDBC-116866A6EADE}" type="pres">
      <dgm:prSet presAssocID="{C2917C15-BD4B-47A2-B84C-3EDBD95B1C38}" presName="negArrow" presStyleCnt="0"/>
      <dgm:spPr/>
    </dgm:pt>
    <dgm:pt modelId="{6760D52B-C621-4CE0-B2D1-9FA0597E6D80}" type="pres">
      <dgm:prSet presAssocID="{C2917C15-BD4B-47A2-B84C-3EDBD95B1C38}" presName="backgroundArrow" presStyleLbl="node1" presStyleIdx="0" presStyleCnt="1"/>
      <dgm:spPr/>
    </dgm:pt>
  </dgm:ptLst>
  <dgm:cxnLst>
    <dgm:cxn modelId="{F18DB95D-1884-4F78-A3D7-164167CA2EDF}" type="presOf" srcId="{8F2DBA5A-43F4-4BB4-B893-EC9EC83A5C0F}" destId="{B2C0FC0B-13FE-4796-850F-A5814DE83F94}" srcOrd="0" destOrd="0" presId="urn:microsoft.com/office/officeart/2005/8/layout/hProcess3"/>
    <dgm:cxn modelId="{0204E057-4913-4382-AD44-4D3A4DEFDB8F}" type="presOf" srcId="{C2917C15-BD4B-47A2-B84C-3EDBD95B1C38}" destId="{E7764DD9-C9A8-456F-B845-5FA1B801505C}" srcOrd="0" destOrd="0" presId="urn:microsoft.com/office/officeart/2005/8/layout/hProcess3"/>
    <dgm:cxn modelId="{B9634E7F-FA21-4D06-97D1-0C63AB53B6D2}" srcId="{C2917C15-BD4B-47A2-B84C-3EDBD95B1C38}" destId="{8F2DBA5A-43F4-4BB4-B893-EC9EC83A5C0F}" srcOrd="0" destOrd="0" parTransId="{3C646926-4B28-48B7-B669-64591EEA895C}" sibTransId="{51311C70-2A3E-428B-994D-2E348C098356}"/>
    <dgm:cxn modelId="{5571F17B-3CEE-4F9C-B380-2DEAE4829BE4}" type="presParOf" srcId="{E7764DD9-C9A8-456F-B845-5FA1B801505C}" destId="{4894D5C9-DC53-4209-81FC-639C740D098B}" srcOrd="0" destOrd="0" presId="urn:microsoft.com/office/officeart/2005/8/layout/hProcess3"/>
    <dgm:cxn modelId="{ECA6CAE3-39D8-46C8-AAFC-D325C0528B60}" type="presParOf" srcId="{E7764DD9-C9A8-456F-B845-5FA1B801505C}" destId="{B9361FB7-0924-43E1-8A4B-C3B9F20688FD}" srcOrd="1" destOrd="0" presId="urn:microsoft.com/office/officeart/2005/8/layout/hProcess3"/>
    <dgm:cxn modelId="{E9F2DD68-1557-46B2-B933-2FE2E45315C4}" type="presParOf" srcId="{B9361FB7-0924-43E1-8A4B-C3B9F20688FD}" destId="{DC40F997-8BF6-4C6F-831E-4817F6544D87}" srcOrd="0" destOrd="0" presId="urn:microsoft.com/office/officeart/2005/8/layout/hProcess3"/>
    <dgm:cxn modelId="{D4F5D063-2EB2-46A4-9C2D-8DBBA8054696}" type="presParOf" srcId="{B9361FB7-0924-43E1-8A4B-C3B9F20688FD}" destId="{687D6E6E-C484-4372-ABDD-459D40B97737}" srcOrd="1" destOrd="0" presId="urn:microsoft.com/office/officeart/2005/8/layout/hProcess3"/>
    <dgm:cxn modelId="{5AB9FDCF-B1A5-4008-AEC5-6F8CE2438EE2}" type="presParOf" srcId="{687D6E6E-C484-4372-ABDD-459D40B97737}" destId="{BFB2DF8D-2FAB-4553-BCAA-A5B62A6E82B7}" srcOrd="0" destOrd="0" presId="urn:microsoft.com/office/officeart/2005/8/layout/hProcess3"/>
    <dgm:cxn modelId="{2B81D198-F1A0-4247-A4BF-088495F279FB}" type="presParOf" srcId="{687D6E6E-C484-4372-ABDD-459D40B97737}" destId="{B2C0FC0B-13FE-4796-850F-A5814DE83F94}" srcOrd="1" destOrd="0" presId="urn:microsoft.com/office/officeart/2005/8/layout/hProcess3"/>
    <dgm:cxn modelId="{312060EB-1F24-4933-8DB7-31BDDF94D68F}" type="presParOf" srcId="{687D6E6E-C484-4372-ABDD-459D40B97737}" destId="{3604D5BF-2C8D-4A31-B004-DE0DE2523467}" srcOrd="2" destOrd="0" presId="urn:microsoft.com/office/officeart/2005/8/layout/hProcess3"/>
    <dgm:cxn modelId="{40C4276B-B3BE-4F7A-8987-B39751A293AE}" type="presParOf" srcId="{687D6E6E-C484-4372-ABDD-459D40B97737}" destId="{71F916FB-8535-4871-8218-7065CF8732AD}" srcOrd="3" destOrd="0" presId="urn:microsoft.com/office/officeart/2005/8/layout/hProcess3"/>
    <dgm:cxn modelId="{B8765477-4266-41F1-9BC8-E4EED7B50191}" type="presParOf" srcId="{B9361FB7-0924-43E1-8A4B-C3B9F20688FD}" destId="{1540726D-A998-43D6-B859-7D824DD47716}" srcOrd="2" destOrd="0" presId="urn:microsoft.com/office/officeart/2005/8/layout/hProcess3"/>
    <dgm:cxn modelId="{AA1AFE28-B65C-430B-B70E-986AA48DAE6F}" type="presParOf" srcId="{B9361FB7-0924-43E1-8A4B-C3B9F20688FD}" destId="{F955EEA3-578E-43A7-BDBC-116866A6EADE}" srcOrd="3" destOrd="0" presId="urn:microsoft.com/office/officeart/2005/8/layout/hProcess3"/>
    <dgm:cxn modelId="{77B6ACB3-B8FD-4352-97B3-3CDBBA2DAE41}" type="presParOf" srcId="{B9361FB7-0924-43E1-8A4B-C3B9F20688FD}" destId="{6760D52B-C621-4CE0-B2D1-9FA0597E6D80}" srcOrd="4"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0D52B-C621-4CE0-B2D1-9FA0597E6D80}">
      <dsp:nvSpPr>
        <dsp:cNvPr id="0" name=""/>
        <dsp:cNvSpPr/>
      </dsp:nvSpPr>
      <dsp:spPr>
        <a:xfrm>
          <a:off x="0" y="17723"/>
          <a:ext cx="2040628" cy="1512000"/>
        </a:xfrm>
        <a:prstGeom prst="rightArrow">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C0FC0B-13FE-4796-850F-A5814DE83F94}">
      <dsp:nvSpPr>
        <dsp:cNvPr id="0" name=""/>
        <dsp:cNvSpPr/>
      </dsp:nvSpPr>
      <dsp:spPr>
        <a:xfrm>
          <a:off x="164605" y="395723"/>
          <a:ext cx="1671959" cy="7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3360" rIns="0" bIns="213360" numCol="1" spcCol="1270" anchor="ctr" anchorCtr="0">
          <a:noAutofit/>
        </a:bodyPr>
        <a:lstStyle/>
        <a:p>
          <a:pPr marL="0" lvl="0" indent="0" algn="ctr" defTabSz="933450">
            <a:lnSpc>
              <a:spcPct val="90000"/>
            </a:lnSpc>
            <a:spcBef>
              <a:spcPct val="0"/>
            </a:spcBef>
            <a:spcAft>
              <a:spcPct val="35000"/>
            </a:spcAft>
            <a:buNone/>
          </a:pPr>
          <a:r>
            <a:rPr lang="en-US" sz="2100" kern="1200">
              <a:latin typeface="Arial"/>
            </a:rPr>
            <a:t>TextBlob</a:t>
          </a:r>
          <a:endParaRPr lang="en-US" sz="2100" kern="1200"/>
        </a:p>
      </dsp:txBody>
      <dsp:txXfrm>
        <a:off x="164605" y="395723"/>
        <a:ext cx="1671959" cy="756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2" name="Shape 82"/>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415503" y="992767"/>
            <a:ext cx="11357700" cy="2736900"/>
          </a:xfrm>
          <a:prstGeom prst="rect">
            <a:avLst/>
          </a:prstGeom>
        </p:spPr>
        <p:txBody>
          <a:bodyPr spcFirstLastPara="1" wrap="square" lIns="121875" tIns="121875" rIns="121875" bIns="121875" anchor="b" anchorCtr="0"/>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5" name="Shape 15"/>
          <p:cNvSpPr txBox="1">
            <a:spLocks noGrp="1"/>
          </p:cNvSpPr>
          <p:nvPr>
            <p:ph type="subTitle" idx="1"/>
          </p:nvPr>
        </p:nvSpPr>
        <p:spPr>
          <a:xfrm>
            <a:off x="415492" y="3778833"/>
            <a:ext cx="11357700" cy="1056900"/>
          </a:xfrm>
          <a:prstGeom prst="rect">
            <a:avLst/>
          </a:prstGeom>
        </p:spPr>
        <p:txBody>
          <a:bodyPr spcFirstLastPara="1" wrap="square" lIns="121875" tIns="121875" rIns="121875" bIns="121875" anchor="t" anchorCtr="0"/>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Shape 16"/>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Shape 49"/>
          <p:cNvSpPr txBox="1">
            <a:spLocks noGrp="1"/>
          </p:cNvSpPr>
          <p:nvPr>
            <p:ph type="title" hasCustomPrompt="1"/>
          </p:nvPr>
        </p:nvSpPr>
        <p:spPr>
          <a:xfrm>
            <a:off x="415492" y="1474833"/>
            <a:ext cx="11357700" cy="2618100"/>
          </a:xfrm>
          <a:prstGeom prst="rect">
            <a:avLst/>
          </a:prstGeom>
        </p:spPr>
        <p:txBody>
          <a:bodyPr spcFirstLastPara="1" wrap="square" lIns="121875" tIns="121875" rIns="121875" bIns="121875" anchor="b" anchorCtr="0"/>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Shape 50"/>
          <p:cNvSpPr txBox="1">
            <a:spLocks noGrp="1"/>
          </p:cNvSpPr>
          <p:nvPr>
            <p:ph type="body" idx="1"/>
          </p:nvPr>
        </p:nvSpPr>
        <p:spPr>
          <a:xfrm>
            <a:off x="415492" y="4202967"/>
            <a:ext cx="11357700" cy="1734300"/>
          </a:xfrm>
          <a:prstGeom prst="rect">
            <a:avLst/>
          </a:prstGeom>
        </p:spPr>
        <p:txBody>
          <a:bodyPr spcFirstLastPara="1" wrap="square" lIns="121875" tIns="121875" rIns="121875" bIns="121875" anchor="t" anchorCtr="0"/>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1" name="Shape 51"/>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hield">
  <p:cSld name="Shield">
    <p:spTree>
      <p:nvGrpSpPr>
        <p:cNvPr id="1" name="Shape 54"/>
        <p:cNvGrpSpPr/>
        <p:nvPr/>
      </p:nvGrpSpPr>
      <p:grpSpPr>
        <a:xfrm>
          <a:off x="0" y="0"/>
          <a:ext cx="0" cy="0"/>
          <a:chOff x="0" y="0"/>
          <a:chExt cx="0" cy="0"/>
        </a:xfrm>
      </p:grpSpPr>
      <p:pic>
        <p:nvPicPr>
          <p:cNvPr id="55" name="Shape 55" descr="shield.png"/>
          <p:cNvPicPr preferRelativeResize="0"/>
          <p:nvPr/>
        </p:nvPicPr>
        <p:blipFill rotWithShape="1">
          <a:blip r:embed="rId2">
            <a:alphaModFix/>
          </a:blip>
          <a:srcRect/>
          <a:stretch/>
        </p:blipFill>
        <p:spPr>
          <a:xfrm>
            <a:off x="6987714" y="1196775"/>
            <a:ext cx="5199900" cy="5669400"/>
          </a:xfrm>
          <a:prstGeom prst="rect">
            <a:avLst/>
          </a:prstGeom>
          <a:noFill/>
          <a:ln>
            <a:noFill/>
          </a:ln>
        </p:spPr>
      </p:pic>
      <p:sp>
        <p:nvSpPr>
          <p:cNvPr id="56" name="Shape 56"/>
          <p:cNvSpPr txBox="1">
            <a:spLocks noGrp="1"/>
          </p:cNvSpPr>
          <p:nvPr>
            <p:ph type="body" idx="1"/>
          </p:nvPr>
        </p:nvSpPr>
        <p:spPr>
          <a:xfrm>
            <a:off x="216054" y="4829299"/>
            <a:ext cx="6773100" cy="1256100"/>
          </a:xfrm>
          <a:prstGeom prst="rect">
            <a:avLst/>
          </a:prstGeom>
          <a:noFill/>
          <a:ln>
            <a:noFill/>
          </a:ln>
        </p:spPr>
        <p:txBody>
          <a:bodyPr spcFirstLastPara="1" wrap="square" lIns="121875" tIns="121875" rIns="121875" bIns="121875" anchor="t" anchorCtr="0"/>
          <a:lstStyle>
            <a:lvl1pPr marL="457200" marR="0" lvl="0" indent="-228600" algn="l" rtl="0">
              <a:lnSpc>
                <a:spcPct val="120000"/>
              </a:lnSpc>
              <a:spcBef>
                <a:spcPts val="0"/>
              </a:spcBef>
              <a:spcAft>
                <a:spcPts val="0"/>
              </a:spcAft>
              <a:buClr>
                <a:schemeClr val="dk1"/>
              </a:buClr>
              <a:buSzPts val="2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19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2100"/>
              </a:spcBef>
              <a:spcAft>
                <a:spcPts val="0"/>
              </a:spcAft>
              <a:buClr>
                <a:schemeClr val="dk1"/>
              </a:buClr>
              <a:buSzPts val="19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2100"/>
              </a:spcBef>
              <a:spcAft>
                <a:spcPts val="21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226634" y="3496385"/>
            <a:ext cx="6753600" cy="1204800"/>
          </a:xfrm>
          <a:prstGeom prst="rect">
            <a:avLst/>
          </a:prstGeom>
          <a:noFill/>
          <a:ln>
            <a:noFill/>
          </a:ln>
        </p:spPr>
        <p:txBody>
          <a:bodyPr spcFirstLastPara="1" wrap="square" lIns="121875" tIns="121875" rIns="121875" bIns="121875" anchor="t" anchorCtr="0"/>
          <a:lstStyle>
            <a:lvl1pPr marL="457200" marR="0" lvl="0" indent="-228600" algn="l" rtl="0">
              <a:lnSpc>
                <a:spcPct val="100000"/>
              </a:lnSpc>
              <a:spcBef>
                <a:spcPts val="0"/>
              </a:spcBef>
              <a:spcAft>
                <a:spcPts val="0"/>
              </a:spcAft>
              <a:buClr>
                <a:schemeClr val="dk1"/>
              </a:buClr>
              <a:buSzPts val="24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2100"/>
              </a:spcBef>
              <a:spcAft>
                <a:spcPts val="0"/>
              </a:spcAft>
              <a:buClr>
                <a:schemeClr val="dk1"/>
              </a:buClr>
              <a:buSzPts val="19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2100"/>
              </a:spcBef>
              <a:spcAft>
                <a:spcPts val="0"/>
              </a:spcAft>
              <a:buClr>
                <a:schemeClr val="dk1"/>
              </a:buClr>
              <a:buSzPts val="19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2100"/>
              </a:spcBef>
              <a:spcAft>
                <a:spcPts val="21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body" idx="3"/>
          </p:nvPr>
        </p:nvSpPr>
        <p:spPr>
          <a:xfrm>
            <a:off x="226632" y="2155151"/>
            <a:ext cx="8529900" cy="1219500"/>
          </a:xfrm>
          <a:prstGeom prst="rect">
            <a:avLst/>
          </a:prstGeom>
          <a:noFill/>
          <a:ln>
            <a:noFill/>
          </a:ln>
        </p:spPr>
        <p:txBody>
          <a:bodyPr spcFirstLastPara="1" wrap="square" lIns="121875" tIns="121875" rIns="121875" bIns="121875" anchor="t" anchorCtr="0"/>
          <a:lstStyle>
            <a:lvl1pPr marL="457200" marR="0" lvl="0" indent="-228600" algn="l" rtl="0">
              <a:lnSpc>
                <a:spcPct val="100000"/>
              </a:lnSpc>
              <a:spcBef>
                <a:spcPts val="0"/>
              </a:spcBef>
              <a:spcAft>
                <a:spcPts val="0"/>
              </a:spcAft>
              <a:buClr>
                <a:schemeClr val="dk1"/>
              </a:buClr>
              <a:buSzPts val="24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2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21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2100"/>
              </a:spcBef>
              <a:spcAft>
                <a:spcPts val="21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59" name="Shape 59"/>
          <p:cNvGrpSpPr/>
          <p:nvPr/>
        </p:nvGrpSpPr>
        <p:grpSpPr>
          <a:xfrm>
            <a:off x="-122" y="17762"/>
            <a:ext cx="12188946" cy="742"/>
            <a:chOff x="-122" y="1761975"/>
            <a:chExt cx="12188946" cy="742"/>
          </a:xfrm>
        </p:grpSpPr>
        <p:cxnSp>
          <p:nvCxnSpPr>
            <p:cNvPr id="60" name="Shape 60"/>
            <p:cNvCxnSpPr/>
            <p:nvPr/>
          </p:nvCxnSpPr>
          <p:spPr>
            <a:xfrm rot="10800000">
              <a:off x="-122" y="1761975"/>
              <a:ext cx="4059000" cy="0"/>
            </a:xfrm>
            <a:prstGeom prst="straightConnector1">
              <a:avLst/>
            </a:prstGeom>
            <a:noFill/>
            <a:ln w="50800" cap="flat" cmpd="sng">
              <a:solidFill>
                <a:srgbClr val="A5A5A5"/>
              </a:solidFill>
              <a:prstDash val="solid"/>
              <a:round/>
              <a:headEnd type="none" w="sm" len="sm"/>
              <a:tailEnd type="none" w="sm" len="sm"/>
            </a:ln>
          </p:spPr>
        </p:cxnSp>
        <p:cxnSp>
          <p:nvCxnSpPr>
            <p:cNvPr id="61" name="Shape 61"/>
            <p:cNvCxnSpPr/>
            <p:nvPr/>
          </p:nvCxnSpPr>
          <p:spPr>
            <a:xfrm rot="10800000">
              <a:off x="4058824" y="1762717"/>
              <a:ext cx="8130000" cy="0"/>
            </a:xfrm>
            <a:prstGeom prst="straightConnector1">
              <a:avLst/>
            </a:prstGeom>
            <a:noFill/>
            <a:ln w="50800" cap="flat" cmpd="sng">
              <a:solidFill>
                <a:srgbClr val="90152A"/>
              </a:solidFill>
              <a:prstDash val="solid"/>
              <a:round/>
              <a:headEnd type="none" w="sm" len="sm"/>
              <a:tailEnd type="none" w="sm" len="sm"/>
            </a:ln>
          </p:spPr>
        </p:cxnSp>
      </p:grpSp>
      <p:pic>
        <p:nvPicPr>
          <p:cNvPr id="62" name="Shape 62"/>
          <p:cNvPicPr preferRelativeResize="0"/>
          <p:nvPr/>
        </p:nvPicPr>
        <p:blipFill rotWithShape="1">
          <a:blip r:embed="rId3">
            <a:alphaModFix/>
          </a:blip>
          <a:srcRect/>
          <a:stretch/>
        </p:blipFill>
        <p:spPr>
          <a:xfrm>
            <a:off x="314666" y="-14942"/>
            <a:ext cx="2672700" cy="1518900"/>
          </a:xfrm>
          <a:prstGeom prst="rect">
            <a:avLst/>
          </a:prstGeom>
          <a:noFill/>
          <a:ln>
            <a:noFill/>
          </a:ln>
        </p:spPr>
      </p:pic>
      <p:grpSp>
        <p:nvGrpSpPr>
          <p:cNvPr id="63" name="Shape 63"/>
          <p:cNvGrpSpPr/>
          <p:nvPr/>
        </p:nvGrpSpPr>
        <p:grpSpPr>
          <a:xfrm>
            <a:off x="-122" y="6406187"/>
            <a:ext cx="12188946" cy="451800"/>
            <a:chOff x="-122" y="6406187"/>
            <a:chExt cx="12188946" cy="451800"/>
          </a:xfrm>
        </p:grpSpPr>
        <p:sp>
          <p:nvSpPr>
            <p:cNvPr id="64" name="Shape 64"/>
            <p:cNvSpPr/>
            <p:nvPr/>
          </p:nvSpPr>
          <p:spPr>
            <a:xfrm>
              <a:off x="-1" y="6406187"/>
              <a:ext cx="12188700" cy="451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65" name="Shape 65"/>
            <p:cNvCxnSpPr/>
            <p:nvPr/>
          </p:nvCxnSpPr>
          <p:spPr>
            <a:xfrm rot="10800000">
              <a:off x="-122" y="6412992"/>
              <a:ext cx="4059000" cy="0"/>
            </a:xfrm>
            <a:prstGeom prst="straightConnector1">
              <a:avLst/>
            </a:prstGeom>
            <a:noFill/>
            <a:ln w="50800" cap="flat" cmpd="sng">
              <a:solidFill>
                <a:srgbClr val="DF7023"/>
              </a:solidFill>
              <a:prstDash val="solid"/>
              <a:round/>
              <a:headEnd type="none" w="sm" len="sm"/>
              <a:tailEnd type="none" w="sm" len="sm"/>
            </a:ln>
          </p:spPr>
        </p:cxnSp>
        <p:cxnSp>
          <p:nvCxnSpPr>
            <p:cNvPr id="66" name="Shape 66"/>
            <p:cNvCxnSpPr/>
            <p:nvPr/>
          </p:nvCxnSpPr>
          <p:spPr>
            <a:xfrm rot="10800000">
              <a:off x="4058824" y="6413734"/>
              <a:ext cx="8130000" cy="0"/>
            </a:xfrm>
            <a:prstGeom prst="straightConnector1">
              <a:avLst/>
            </a:prstGeom>
            <a:noFill/>
            <a:ln w="50800" cap="flat" cmpd="sng">
              <a:solidFill>
                <a:srgbClr val="0F787D"/>
              </a:solidFill>
              <a:prstDash val="solid"/>
              <a:round/>
              <a:headEnd type="none" w="sm" len="sm"/>
              <a:tailEnd type="none" w="sm" len="sm"/>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15492" y="2867800"/>
            <a:ext cx="11357700" cy="1122300"/>
          </a:xfrm>
          <a:prstGeom prst="rect">
            <a:avLst/>
          </a:prstGeom>
        </p:spPr>
        <p:txBody>
          <a:bodyPr spcFirstLastPara="1" wrap="square" lIns="121875" tIns="121875" rIns="121875" bIns="121875"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Shape 19"/>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15492" y="593367"/>
            <a:ext cx="11357700" cy="763500"/>
          </a:xfrm>
          <a:prstGeom prst="rect">
            <a:avLst/>
          </a:prstGeom>
        </p:spPr>
        <p:txBody>
          <a:bodyPr spcFirstLastPara="1" wrap="square" lIns="121875" tIns="121875" rIns="121875" bIns="121875"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Shape 22"/>
          <p:cNvSpPr txBox="1">
            <a:spLocks noGrp="1"/>
          </p:cNvSpPr>
          <p:nvPr>
            <p:ph type="body" idx="1"/>
          </p:nvPr>
        </p:nvSpPr>
        <p:spPr>
          <a:xfrm>
            <a:off x="415492" y="1536633"/>
            <a:ext cx="11357700" cy="4555200"/>
          </a:xfrm>
          <a:prstGeom prst="rect">
            <a:avLst/>
          </a:prstGeom>
        </p:spPr>
        <p:txBody>
          <a:bodyPr spcFirstLastPara="1" wrap="square" lIns="121875" tIns="121875" rIns="121875" bIns="121875" anchor="t"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3" name="Shape 23"/>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15492" y="593367"/>
            <a:ext cx="11357700" cy="763500"/>
          </a:xfrm>
          <a:prstGeom prst="rect">
            <a:avLst/>
          </a:prstGeom>
        </p:spPr>
        <p:txBody>
          <a:bodyPr spcFirstLastPara="1" wrap="square" lIns="121875" tIns="121875" rIns="121875" bIns="121875"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6" name="Shape 26"/>
          <p:cNvSpPr txBox="1">
            <a:spLocks noGrp="1"/>
          </p:cNvSpPr>
          <p:nvPr>
            <p:ph type="body" idx="1"/>
          </p:nvPr>
        </p:nvSpPr>
        <p:spPr>
          <a:xfrm>
            <a:off x="415492" y="1536633"/>
            <a:ext cx="5331900" cy="4555200"/>
          </a:xfrm>
          <a:prstGeom prst="rect">
            <a:avLst/>
          </a:prstGeom>
        </p:spPr>
        <p:txBody>
          <a:bodyPr spcFirstLastPara="1" wrap="square" lIns="121875" tIns="121875" rIns="121875" bIns="121875"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 name="Shape 27"/>
          <p:cNvSpPr txBox="1">
            <a:spLocks noGrp="1"/>
          </p:cNvSpPr>
          <p:nvPr>
            <p:ph type="body" idx="2"/>
          </p:nvPr>
        </p:nvSpPr>
        <p:spPr>
          <a:xfrm>
            <a:off x="6441522" y="1536633"/>
            <a:ext cx="5331900" cy="4555200"/>
          </a:xfrm>
          <a:prstGeom prst="rect">
            <a:avLst/>
          </a:prstGeom>
        </p:spPr>
        <p:txBody>
          <a:bodyPr spcFirstLastPara="1" wrap="square" lIns="121875" tIns="121875" rIns="121875" bIns="121875"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8" name="Shape 28"/>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15492" y="593367"/>
            <a:ext cx="11357700" cy="763500"/>
          </a:xfrm>
          <a:prstGeom prst="rect">
            <a:avLst/>
          </a:prstGeom>
        </p:spPr>
        <p:txBody>
          <a:bodyPr spcFirstLastPara="1" wrap="square" lIns="121875" tIns="121875" rIns="121875" bIns="121875"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1" name="Shape 31"/>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15492" y="740800"/>
            <a:ext cx="3743100" cy="1007700"/>
          </a:xfrm>
          <a:prstGeom prst="rect">
            <a:avLst/>
          </a:prstGeom>
        </p:spPr>
        <p:txBody>
          <a:bodyPr spcFirstLastPara="1" wrap="square" lIns="121875" tIns="121875" rIns="121875" bIns="121875" anchor="b" anchorCtr="0"/>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Shape 34"/>
          <p:cNvSpPr txBox="1">
            <a:spLocks noGrp="1"/>
          </p:cNvSpPr>
          <p:nvPr>
            <p:ph type="body" idx="1"/>
          </p:nvPr>
        </p:nvSpPr>
        <p:spPr>
          <a:xfrm>
            <a:off x="415492" y="1852800"/>
            <a:ext cx="3743100" cy="4239300"/>
          </a:xfrm>
          <a:prstGeom prst="rect">
            <a:avLst/>
          </a:prstGeom>
        </p:spPr>
        <p:txBody>
          <a:bodyPr spcFirstLastPara="1" wrap="square" lIns="121875" tIns="121875" rIns="121875" bIns="121875" anchor="t" anchorCtr="0"/>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5" name="Shape 35"/>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653496" y="600200"/>
            <a:ext cx="8488200" cy="5454300"/>
          </a:xfrm>
          <a:prstGeom prst="rect">
            <a:avLst/>
          </a:prstGeom>
        </p:spPr>
        <p:txBody>
          <a:bodyPr spcFirstLastPara="1" wrap="square" lIns="121875" tIns="121875" rIns="121875" bIns="121875" anchor="ctr" anchorCtr="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8" name="Shape 38"/>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Shape 40"/>
          <p:cNvSpPr/>
          <p:nvPr/>
        </p:nvSpPr>
        <p:spPr>
          <a:xfrm>
            <a:off x="6094413" y="-167"/>
            <a:ext cx="60945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spcBef>
                <a:spcPts val="0"/>
              </a:spcBef>
              <a:spcAft>
                <a:spcPts val="0"/>
              </a:spcAft>
              <a:buNone/>
            </a:pPr>
            <a:endParaRPr/>
          </a:p>
        </p:txBody>
      </p:sp>
      <p:sp>
        <p:nvSpPr>
          <p:cNvPr id="41" name="Shape 41"/>
          <p:cNvSpPr txBox="1">
            <a:spLocks noGrp="1"/>
          </p:cNvSpPr>
          <p:nvPr>
            <p:ph type="title"/>
          </p:nvPr>
        </p:nvSpPr>
        <p:spPr>
          <a:xfrm>
            <a:off x="353908" y="1644233"/>
            <a:ext cx="5392200" cy="1976400"/>
          </a:xfrm>
          <a:prstGeom prst="rect">
            <a:avLst/>
          </a:prstGeom>
        </p:spPr>
        <p:txBody>
          <a:bodyPr spcFirstLastPara="1" wrap="square" lIns="121875" tIns="121875" rIns="121875" bIns="121875" anchor="b" anchorCtr="0"/>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2" name="Shape 42"/>
          <p:cNvSpPr txBox="1">
            <a:spLocks noGrp="1"/>
          </p:cNvSpPr>
          <p:nvPr>
            <p:ph type="subTitle" idx="1"/>
          </p:nvPr>
        </p:nvSpPr>
        <p:spPr>
          <a:xfrm>
            <a:off x="353908" y="3737433"/>
            <a:ext cx="5392200" cy="1646700"/>
          </a:xfrm>
          <a:prstGeom prst="rect">
            <a:avLst/>
          </a:prstGeom>
        </p:spPr>
        <p:txBody>
          <a:bodyPr spcFirstLastPara="1" wrap="square" lIns="121875" tIns="121875" rIns="121875" bIns="12187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3" name="Shape 43"/>
          <p:cNvSpPr txBox="1">
            <a:spLocks noGrp="1"/>
          </p:cNvSpPr>
          <p:nvPr>
            <p:ph type="body" idx="2"/>
          </p:nvPr>
        </p:nvSpPr>
        <p:spPr>
          <a:xfrm>
            <a:off x="6584285" y="965433"/>
            <a:ext cx="5114700" cy="4926900"/>
          </a:xfrm>
          <a:prstGeom prst="rect">
            <a:avLst/>
          </a:prstGeom>
        </p:spPr>
        <p:txBody>
          <a:bodyPr spcFirstLastPara="1" wrap="square" lIns="121875" tIns="121875" rIns="121875" bIns="121875" anchor="ctr"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4" name="Shape 44"/>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415492" y="5640767"/>
            <a:ext cx="7996200" cy="806700"/>
          </a:xfrm>
          <a:prstGeom prst="rect">
            <a:avLst/>
          </a:prstGeom>
        </p:spPr>
        <p:txBody>
          <a:bodyPr spcFirstLastPara="1" wrap="square" lIns="121875" tIns="121875" rIns="121875" bIns="121875" anchor="ctr" anchorCtr="0"/>
          <a:lstStyle>
            <a:lvl1pPr marL="457200" lvl="0" indent="-228600">
              <a:lnSpc>
                <a:spcPct val="100000"/>
              </a:lnSpc>
              <a:spcBef>
                <a:spcPts val="0"/>
              </a:spcBef>
              <a:spcAft>
                <a:spcPts val="0"/>
              </a:spcAft>
              <a:buSzPts val="2400"/>
              <a:buNone/>
              <a:defRPr/>
            </a:lvl1pPr>
          </a:lstStyle>
          <a:p>
            <a:endParaRPr/>
          </a:p>
        </p:txBody>
      </p:sp>
      <p:sp>
        <p:nvSpPr>
          <p:cNvPr id="47" name="Shape 47"/>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15492" y="593367"/>
            <a:ext cx="11357700" cy="763500"/>
          </a:xfrm>
          <a:prstGeom prst="rect">
            <a:avLst/>
          </a:prstGeom>
          <a:noFill/>
          <a:ln>
            <a:noFill/>
          </a:ln>
        </p:spPr>
        <p:txBody>
          <a:bodyPr spcFirstLastPara="1" wrap="square" lIns="121875" tIns="121875" rIns="121875" bIns="121875" anchor="t" anchorCtr="0"/>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Shape 11"/>
          <p:cNvSpPr txBox="1">
            <a:spLocks noGrp="1"/>
          </p:cNvSpPr>
          <p:nvPr>
            <p:ph type="body" idx="1"/>
          </p:nvPr>
        </p:nvSpPr>
        <p:spPr>
          <a:xfrm>
            <a:off x="415492" y="1536633"/>
            <a:ext cx="11357700" cy="4555200"/>
          </a:xfrm>
          <a:prstGeom prst="rect">
            <a:avLst/>
          </a:prstGeom>
          <a:noFill/>
          <a:ln>
            <a:noFill/>
          </a:ln>
        </p:spPr>
        <p:txBody>
          <a:bodyPr spcFirstLastPara="1" wrap="square" lIns="121875" tIns="121875" rIns="121875" bIns="121875" anchor="t" anchorCtr="0"/>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12" name="Shape 12"/>
          <p:cNvSpPr txBox="1">
            <a:spLocks noGrp="1"/>
          </p:cNvSpPr>
          <p:nvPr>
            <p:ph type="sldNum" idx="12"/>
          </p:nvPr>
        </p:nvSpPr>
        <p:spPr>
          <a:xfrm>
            <a:off x="11293669" y="6217622"/>
            <a:ext cx="731400" cy="524700"/>
          </a:xfrm>
          <a:prstGeom prst="rect">
            <a:avLst/>
          </a:prstGeom>
          <a:noFill/>
          <a:ln>
            <a:noFill/>
          </a:ln>
        </p:spPr>
        <p:txBody>
          <a:bodyPr spcFirstLastPara="1" wrap="square" lIns="121875" tIns="121875" rIns="121875" bIns="121875"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monkeylearn.com/sentiment-analysis/" TargetMode="External"/><Relationship Id="rId2" Type="http://schemas.openxmlformats.org/officeDocument/2006/relationships/hyperlink" Target="https://github.com/JustAnotherArchivist/snscrape" TargetMode="External"/><Relationship Id="rId1" Type="http://schemas.openxmlformats.org/officeDocument/2006/relationships/slideLayout" Target="../slideLayouts/slideLayout12.xml"/><Relationship Id="rId6" Type="http://schemas.openxmlformats.org/officeDocument/2006/relationships/hyperlink" Target="https://www.researchgate.net/publication/338013006_Classification_of_AI_Powered_Social_Bots_on_Twitter_by_Sentiment_Analysis_and_Data_Mining_through_SVM" TargetMode="External"/><Relationship Id="rId5" Type="http://schemas.openxmlformats.org/officeDocument/2006/relationships/hyperlink" Target="https://towardsdatascience.com/topic-modeling-and-latent-dirichlet-allocation-in-python-9bf156893c24" TargetMode="External"/><Relationship Id="rId4" Type="http://schemas.openxmlformats.org/officeDocument/2006/relationships/hyperlink" Target="https://www.kff.org/coronavirus-covid-19/issue-brief/the-implications-of-covid-19-for-mental-health-and-substance-use/view/footnot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JustAnotherArchivist/snscrape" TargetMode="Externa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diagramLayout" Target="../diagrams/layout1.xml"/><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openxmlformats.org/officeDocument/2006/relationships/image" Target="../media/image16.png"/><Relationship Id="rId5" Type="http://schemas.openxmlformats.org/officeDocument/2006/relationships/diagramColors" Target="../diagrams/colors1.xml"/><Relationship Id="rId10" Type="http://schemas.openxmlformats.org/officeDocument/2006/relationships/image" Target="../media/image15.svg"/><Relationship Id="rId4" Type="http://schemas.openxmlformats.org/officeDocument/2006/relationships/diagramQuickStyle" Target="../diagrams/quickStyle1.xml"/><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Shape 85"/>
          <p:cNvSpPr txBox="1">
            <a:spLocks noGrp="1"/>
          </p:cNvSpPr>
          <p:nvPr>
            <p:ph type="body" idx="2"/>
          </p:nvPr>
        </p:nvSpPr>
        <p:spPr>
          <a:xfrm>
            <a:off x="1872734" y="4089501"/>
            <a:ext cx="8443355" cy="554100"/>
          </a:xfrm>
          <a:prstGeom prst="rect">
            <a:avLst/>
          </a:prstGeom>
          <a:noFill/>
          <a:ln>
            <a:noFill/>
          </a:ln>
        </p:spPr>
        <p:txBody>
          <a:bodyPr spcFirstLastPara="1" wrap="square" lIns="91425" tIns="45700" rIns="91425" bIns="45700" anchor="t" anchorCtr="0">
            <a:noAutofit/>
          </a:bodyPr>
          <a:lstStyle/>
          <a:p>
            <a:pPr marL="0" indent="0" algn="ctr"/>
            <a:r>
              <a:rPr lang="en-US" b="1" i="0"/>
              <a:t>Team Members: Abdul Razzak </a:t>
            </a:r>
            <a:r>
              <a:rPr lang="en-US" b="1" i="0" err="1"/>
              <a:t>Moulvi</a:t>
            </a:r>
            <a:r>
              <a:rPr lang="en-US" b="1" i="0"/>
              <a:t>, </a:t>
            </a:r>
            <a:r>
              <a:rPr lang="en-US" sz="2000" b="1" i="0" u="none" strike="noStrike" cap="none"/>
              <a:t>Deepanshu Negi, </a:t>
            </a:r>
            <a:r>
              <a:rPr lang="en-US" b="1" i="0"/>
              <a:t>Shreeya </a:t>
            </a:r>
            <a:r>
              <a:rPr lang="en-US" b="1" i="0" err="1"/>
              <a:t>Kokate</a:t>
            </a:r>
            <a:r>
              <a:rPr lang="en-US" b="1" i="0"/>
              <a:t>, Rishi Singh</a:t>
            </a:r>
            <a:endParaRPr sz="2000" b="1" i="0" u="none" strike="noStrike" cap="none"/>
          </a:p>
        </p:txBody>
      </p:sp>
      <p:sp>
        <p:nvSpPr>
          <p:cNvPr id="86" name="Shape 86"/>
          <p:cNvSpPr txBox="1">
            <a:spLocks noGrp="1"/>
          </p:cNvSpPr>
          <p:nvPr>
            <p:ph type="body" idx="3"/>
          </p:nvPr>
        </p:nvSpPr>
        <p:spPr>
          <a:xfrm>
            <a:off x="226626" y="2075975"/>
            <a:ext cx="11233061" cy="1219500"/>
          </a:xfrm>
          <a:prstGeom prst="rect">
            <a:avLst/>
          </a:prstGeom>
          <a:noFill/>
          <a:ln>
            <a:noFill/>
          </a:ln>
        </p:spPr>
        <p:txBody>
          <a:bodyPr spcFirstLastPara="1" wrap="square" lIns="91425" tIns="45700" rIns="91425" bIns="45700" anchor="t" anchorCtr="0">
            <a:noAutofit/>
          </a:bodyPr>
          <a:lstStyle/>
          <a:p>
            <a:pPr marL="0" indent="0" algn="ctr">
              <a:spcAft>
                <a:spcPts val="2100"/>
              </a:spcAft>
            </a:pPr>
            <a:r>
              <a:rPr lang="en-US"/>
              <a:t>Identification of the sentiments and emotions of stressful tweets on Twitter during the COVID-19 pandemic</a:t>
            </a:r>
          </a:p>
          <a:p>
            <a:pPr marL="0" marR="0" lvl="0" indent="0" algn="l" rtl="0">
              <a:lnSpc>
                <a:spcPct val="100000"/>
              </a:lnSpc>
              <a:spcBef>
                <a:spcPts val="0"/>
              </a:spcBef>
              <a:spcAft>
                <a:spcPts val="2100"/>
              </a:spcAft>
              <a:buClr>
                <a:schemeClr val="dk1"/>
              </a:buClr>
              <a:buFont typeface="Arial"/>
              <a:buNone/>
            </a:pPr>
            <a:endParaRPr sz="4400" b="1" i="0" u="none" strike="noStrike" cap="none">
              <a:solidFill>
                <a:schemeClr val="tx1"/>
              </a:solidFill>
              <a:latin typeface="Arial"/>
              <a:ea typeface="Arial"/>
              <a:cs typeface="Arial"/>
              <a:sym typeface="Arial"/>
            </a:endParaRPr>
          </a:p>
        </p:txBody>
      </p:sp>
      <p:sp>
        <p:nvSpPr>
          <p:cNvPr id="87" name="Shape 87"/>
          <p:cNvSpPr txBox="1"/>
          <p:nvPr/>
        </p:nvSpPr>
        <p:spPr>
          <a:xfrm>
            <a:off x="3531956" y="3295475"/>
            <a:ext cx="4622400" cy="554100"/>
          </a:xfrm>
          <a:prstGeom prst="rect">
            <a:avLst/>
          </a:prstGeom>
          <a:noFill/>
          <a:ln>
            <a:noFill/>
          </a:ln>
        </p:spPr>
        <p:txBody>
          <a:bodyPr spcFirstLastPara="1" wrap="square" lIns="91425" tIns="91425" rIns="91425" bIns="91425" anchor="t" anchorCtr="0">
            <a:noAutofit/>
          </a:bodyPr>
          <a:lstStyle/>
          <a:p>
            <a:pPr algn="ctr"/>
            <a:r>
              <a:rPr lang="en-US" b="1"/>
              <a:t>Web Mining (BIA-660) Fall 2021</a:t>
            </a:r>
          </a:p>
          <a:p>
            <a:pPr algn="ctr"/>
            <a:r>
              <a:rPr lang="en-US" b="1"/>
              <a:t>Instructor: Prof. Jingyi Sun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bar chart&#10;&#10;Description automatically generated">
            <a:extLst>
              <a:ext uri="{FF2B5EF4-FFF2-40B4-BE49-F238E27FC236}">
                <a16:creationId xmlns:a16="http://schemas.microsoft.com/office/drawing/2014/main" id="{C6916781-67EF-4869-A7DE-B2B28F3C0FA3}"/>
              </a:ext>
            </a:extLst>
          </p:cNvPr>
          <p:cNvPicPr>
            <a:picLocks noChangeAspect="1"/>
          </p:cNvPicPr>
          <p:nvPr/>
        </p:nvPicPr>
        <p:blipFill>
          <a:blip r:embed="rId2"/>
          <a:stretch>
            <a:fillRect/>
          </a:stretch>
        </p:blipFill>
        <p:spPr>
          <a:xfrm>
            <a:off x="197921" y="2027134"/>
            <a:ext cx="6632516" cy="4284406"/>
          </a:xfrm>
          <a:prstGeom prst="rect">
            <a:avLst/>
          </a:prstGeom>
        </p:spPr>
      </p:pic>
      <p:pic>
        <p:nvPicPr>
          <p:cNvPr id="6" name="Picture 6" descr="Chart, shape&#10;&#10;Description automatically generated">
            <a:extLst>
              <a:ext uri="{FF2B5EF4-FFF2-40B4-BE49-F238E27FC236}">
                <a16:creationId xmlns:a16="http://schemas.microsoft.com/office/drawing/2014/main" id="{E282846B-DC5E-457E-88CC-9B24C40AA58C}"/>
              </a:ext>
            </a:extLst>
          </p:cNvPr>
          <p:cNvPicPr>
            <a:picLocks noChangeAspect="1"/>
          </p:cNvPicPr>
          <p:nvPr/>
        </p:nvPicPr>
        <p:blipFill>
          <a:blip r:embed="rId3"/>
          <a:stretch>
            <a:fillRect/>
          </a:stretch>
        </p:blipFill>
        <p:spPr>
          <a:xfrm>
            <a:off x="6952804" y="1897509"/>
            <a:ext cx="5236208" cy="4187419"/>
          </a:xfrm>
          <a:prstGeom prst="rect">
            <a:avLst/>
          </a:prstGeom>
        </p:spPr>
      </p:pic>
      <p:sp>
        <p:nvSpPr>
          <p:cNvPr id="7" name="TextBox 6">
            <a:extLst>
              <a:ext uri="{FF2B5EF4-FFF2-40B4-BE49-F238E27FC236}">
                <a16:creationId xmlns:a16="http://schemas.microsoft.com/office/drawing/2014/main" id="{4E4B7E64-73EE-439C-ACA5-8EB4DEF9D93C}"/>
              </a:ext>
            </a:extLst>
          </p:cNvPr>
          <p:cNvSpPr txBox="1"/>
          <p:nvPr/>
        </p:nvSpPr>
        <p:spPr>
          <a:xfrm>
            <a:off x="11103646" y="327465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43.9%</a:t>
            </a:r>
          </a:p>
        </p:txBody>
      </p:sp>
      <p:sp>
        <p:nvSpPr>
          <p:cNvPr id="8" name="TextBox 7">
            <a:extLst>
              <a:ext uri="{FF2B5EF4-FFF2-40B4-BE49-F238E27FC236}">
                <a16:creationId xmlns:a16="http://schemas.microsoft.com/office/drawing/2014/main" id="{03B8721B-491A-4013-A238-F7F224710E25}"/>
              </a:ext>
            </a:extLst>
          </p:cNvPr>
          <p:cNvSpPr txBox="1"/>
          <p:nvPr/>
        </p:nvSpPr>
        <p:spPr>
          <a:xfrm>
            <a:off x="7814767" y="499810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32.9%</a:t>
            </a:r>
          </a:p>
        </p:txBody>
      </p:sp>
      <p:sp>
        <p:nvSpPr>
          <p:cNvPr id="12" name="TextBox 11">
            <a:extLst>
              <a:ext uri="{FF2B5EF4-FFF2-40B4-BE49-F238E27FC236}">
                <a16:creationId xmlns:a16="http://schemas.microsoft.com/office/drawing/2014/main" id="{D31A905E-AE01-4DA8-8B9F-760EA642BD89}"/>
              </a:ext>
            </a:extLst>
          </p:cNvPr>
          <p:cNvSpPr txBox="1"/>
          <p:nvPr/>
        </p:nvSpPr>
        <p:spPr>
          <a:xfrm>
            <a:off x="7983156" y="258878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23.2%</a:t>
            </a:r>
          </a:p>
        </p:txBody>
      </p:sp>
    </p:spTree>
    <p:extLst>
      <p:ext uri="{BB962C8B-B14F-4D97-AF65-F5344CB8AC3E}">
        <p14:creationId xmlns:p14="http://schemas.microsoft.com/office/powerpoint/2010/main" val="2088624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FAF87E64-7781-447D-9F8C-93F38B37E08B}"/>
              </a:ext>
            </a:extLst>
          </p:cNvPr>
          <p:cNvPicPr>
            <a:picLocks noChangeAspect="1"/>
          </p:cNvPicPr>
          <p:nvPr/>
        </p:nvPicPr>
        <p:blipFill>
          <a:blip r:embed="rId2"/>
          <a:stretch>
            <a:fillRect/>
          </a:stretch>
        </p:blipFill>
        <p:spPr>
          <a:xfrm>
            <a:off x="5965064" y="1568827"/>
            <a:ext cx="5487290" cy="3724947"/>
          </a:xfrm>
          <a:prstGeom prst="rect">
            <a:avLst/>
          </a:prstGeom>
        </p:spPr>
      </p:pic>
      <p:sp>
        <p:nvSpPr>
          <p:cNvPr id="6" name="TextBox 5">
            <a:extLst>
              <a:ext uri="{FF2B5EF4-FFF2-40B4-BE49-F238E27FC236}">
                <a16:creationId xmlns:a16="http://schemas.microsoft.com/office/drawing/2014/main" id="{B5340440-1DC9-4CC3-9B6D-F9D31829AE18}"/>
              </a:ext>
            </a:extLst>
          </p:cNvPr>
          <p:cNvSpPr txBox="1"/>
          <p:nvPr/>
        </p:nvSpPr>
        <p:spPr>
          <a:xfrm>
            <a:off x="7820407" y="121672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Medical Words</a:t>
            </a:r>
          </a:p>
        </p:txBody>
      </p:sp>
      <p:sp>
        <p:nvSpPr>
          <p:cNvPr id="7" name="TextBox 6">
            <a:extLst>
              <a:ext uri="{FF2B5EF4-FFF2-40B4-BE49-F238E27FC236}">
                <a16:creationId xmlns:a16="http://schemas.microsoft.com/office/drawing/2014/main" id="{0B2D668F-02FD-4CD6-B5A9-B15B85D4D422}"/>
              </a:ext>
            </a:extLst>
          </p:cNvPr>
          <p:cNvSpPr txBox="1"/>
          <p:nvPr/>
        </p:nvSpPr>
        <p:spPr>
          <a:xfrm>
            <a:off x="731350" y="2330694"/>
            <a:ext cx="4747203"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800"/>
              <a:t>Extracted biomedical words from all the tweets text using  en_core_sci_md package. Which is a spaCy pipeline for biomedical data which contains 50k word vectors.</a:t>
            </a:r>
          </a:p>
          <a:p>
            <a:pPr algn="l"/>
            <a:endParaRPr lang="en-US" sz="1600"/>
          </a:p>
        </p:txBody>
      </p:sp>
    </p:spTree>
    <p:extLst>
      <p:ext uri="{BB962C8B-B14F-4D97-AF65-F5344CB8AC3E}">
        <p14:creationId xmlns:p14="http://schemas.microsoft.com/office/powerpoint/2010/main" val="127249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FF7429-CCE4-A748-BFA3-D8067F9529AF}"/>
              </a:ext>
            </a:extLst>
          </p:cNvPr>
          <p:cNvSpPr>
            <a:spLocks noGrp="1"/>
          </p:cNvSpPr>
          <p:nvPr>
            <p:ph type="body" idx="2"/>
          </p:nvPr>
        </p:nvSpPr>
        <p:spPr>
          <a:xfrm>
            <a:off x="306530" y="1719961"/>
            <a:ext cx="3187826" cy="3206382"/>
          </a:xfrm>
        </p:spPr>
        <p:txBody>
          <a:bodyPr/>
          <a:lstStyle/>
          <a:p>
            <a:r>
              <a:rPr lang="en-US" sz="1800" i="0" dirty="0">
                <a:solidFill>
                  <a:srgbClr val="000000"/>
                </a:solidFill>
              </a:rPr>
              <a:t>   Topic modelling provides us with methods to organize, understand and summarize large collections of textual information. It helps in discovering hidden topical patterns that are present across the collection.</a:t>
            </a:r>
            <a:endParaRPr lang="en-US" sz="1800" dirty="0"/>
          </a:p>
        </p:txBody>
      </p:sp>
      <p:sp>
        <p:nvSpPr>
          <p:cNvPr id="4" name="Text Placeholder 3">
            <a:extLst>
              <a:ext uri="{FF2B5EF4-FFF2-40B4-BE49-F238E27FC236}">
                <a16:creationId xmlns:a16="http://schemas.microsoft.com/office/drawing/2014/main" id="{1C7D395A-C598-4743-A9B8-9265D97B2643}"/>
              </a:ext>
            </a:extLst>
          </p:cNvPr>
          <p:cNvSpPr>
            <a:spLocks noGrp="1"/>
          </p:cNvSpPr>
          <p:nvPr>
            <p:ph type="body" idx="3"/>
          </p:nvPr>
        </p:nvSpPr>
        <p:spPr>
          <a:xfrm>
            <a:off x="4123860" y="469485"/>
            <a:ext cx="6710010" cy="704929"/>
          </a:xfrm>
        </p:spPr>
        <p:txBody>
          <a:bodyPr/>
          <a:lstStyle/>
          <a:p>
            <a:r>
              <a:rPr lang="en-US"/>
              <a:t>Topic Modelling</a:t>
            </a:r>
          </a:p>
        </p:txBody>
      </p:sp>
      <p:pic>
        <p:nvPicPr>
          <p:cNvPr id="5" name="Picture 5">
            <a:extLst>
              <a:ext uri="{FF2B5EF4-FFF2-40B4-BE49-F238E27FC236}">
                <a16:creationId xmlns:a16="http://schemas.microsoft.com/office/drawing/2014/main" id="{42A18334-5BC9-46FC-9B53-FD16F154DB26}"/>
              </a:ext>
            </a:extLst>
          </p:cNvPr>
          <p:cNvPicPr>
            <a:picLocks noChangeAspect="1"/>
          </p:cNvPicPr>
          <p:nvPr/>
        </p:nvPicPr>
        <p:blipFill>
          <a:blip r:embed="rId2"/>
          <a:stretch>
            <a:fillRect/>
          </a:stretch>
        </p:blipFill>
        <p:spPr>
          <a:xfrm>
            <a:off x="3737204" y="1280605"/>
            <a:ext cx="3597167" cy="4953311"/>
          </a:xfrm>
          <a:prstGeom prst="rect">
            <a:avLst/>
          </a:prstGeom>
        </p:spPr>
      </p:pic>
      <p:pic>
        <p:nvPicPr>
          <p:cNvPr id="8" name="Picture 8">
            <a:extLst>
              <a:ext uri="{FF2B5EF4-FFF2-40B4-BE49-F238E27FC236}">
                <a16:creationId xmlns:a16="http://schemas.microsoft.com/office/drawing/2014/main" id="{81614C8B-9A91-4287-BC55-A9A0B73187B7}"/>
              </a:ext>
            </a:extLst>
          </p:cNvPr>
          <p:cNvPicPr>
            <a:picLocks noChangeAspect="1"/>
          </p:cNvPicPr>
          <p:nvPr/>
        </p:nvPicPr>
        <p:blipFill>
          <a:blip r:embed="rId3"/>
          <a:stretch>
            <a:fillRect/>
          </a:stretch>
        </p:blipFill>
        <p:spPr>
          <a:xfrm>
            <a:off x="7785351" y="1250282"/>
            <a:ext cx="3978901" cy="4960729"/>
          </a:xfrm>
          <a:prstGeom prst="rect">
            <a:avLst/>
          </a:prstGeom>
        </p:spPr>
      </p:pic>
    </p:spTree>
    <p:extLst>
      <p:ext uri="{BB962C8B-B14F-4D97-AF65-F5344CB8AC3E}">
        <p14:creationId xmlns:p14="http://schemas.microsoft.com/office/powerpoint/2010/main" val="2859590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F6E950-E4F2-AB41-A610-FF1A68B5DA53}"/>
              </a:ext>
            </a:extLst>
          </p:cNvPr>
          <p:cNvSpPr>
            <a:spLocks noGrp="1"/>
          </p:cNvSpPr>
          <p:nvPr>
            <p:ph type="body" idx="2"/>
          </p:nvPr>
        </p:nvSpPr>
        <p:spPr>
          <a:xfrm>
            <a:off x="328285" y="1715280"/>
            <a:ext cx="3735246" cy="1781475"/>
          </a:xfrm>
        </p:spPr>
        <p:txBody>
          <a:bodyPr/>
          <a:lstStyle/>
          <a:p>
            <a:pPr algn="just"/>
            <a:r>
              <a:rPr lang="en-US" i="0" dirty="0"/>
              <a:t> Emotion analysis is the process of identifying and analyzing the underlying emotions expressed in textual data</a:t>
            </a:r>
            <a:endParaRPr lang="en-US" dirty="0"/>
          </a:p>
        </p:txBody>
      </p:sp>
      <p:sp>
        <p:nvSpPr>
          <p:cNvPr id="4" name="Text Placeholder 3">
            <a:extLst>
              <a:ext uri="{FF2B5EF4-FFF2-40B4-BE49-F238E27FC236}">
                <a16:creationId xmlns:a16="http://schemas.microsoft.com/office/drawing/2014/main" id="{B89DCC5D-C28A-394E-A75C-3CAFF060DF12}"/>
              </a:ext>
            </a:extLst>
          </p:cNvPr>
          <p:cNvSpPr>
            <a:spLocks noGrp="1"/>
          </p:cNvSpPr>
          <p:nvPr>
            <p:ph type="body" idx="3"/>
          </p:nvPr>
        </p:nvSpPr>
        <p:spPr>
          <a:xfrm>
            <a:off x="3413659" y="531588"/>
            <a:ext cx="8529900" cy="713800"/>
          </a:xfrm>
        </p:spPr>
        <p:txBody>
          <a:bodyPr/>
          <a:lstStyle/>
          <a:p>
            <a:r>
              <a:rPr lang="en-US"/>
              <a:t>Emotional Analysis</a:t>
            </a:r>
          </a:p>
        </p:txBody>
      </p:sp>
      <p:pic>
        <p:nvPicPr>
          <p:cNvPr id="2" name="Picture 4" descr="Text&#10;&#10;Description automatically generated">
            <a:extLst>
              <a:ext uri="{FF2B5EF4-FFF2-40B4-BE49-F238E27FC236}">
                <a16:creationId xmlns:a16="http://schemas.microsoft.com/office/drawing/2014/main" id="{15FA8677-A584-453B-997A-92D8757D7292}"/>
              </a:ext>
            </a:extLst>
          </p:cNvPr>
          <p:cNvPicPr>
            <a:picLocks noChangeAspect="1"/>
          </p:cNvPicPr>
          <p:nvPr/>
        </p:nvPicPr>
        <p:blipFill>
          <a:blip r:embed="rId2"/>
          <a:stretch>
            <a:fillRect/>
          </a:stretch>
        </p:blipFill>
        <p:spPr>
          <a:xfrm>
            <a:off x="5138452" y="1165168"/>
            <a:ext cx="6690816" cy="2170805"/>
          </a:xfrm>
          <a:prstGeom prst="rect">
            <a:avLst/>
          </a:prstGeom>
        </p:spPr>
      </p:pic>
      <p:pic>
        <p:nvPicPr>
          <p:cNvPr id="5" name="Picture 5" descr="Chart, bar chart&#10;&#10;Description automatically generated">
            <a:extLst>
              <a:ext uri="{FF2B5EF4-FFF2-40B4-BE49-F238E27FC236}">
                <a16:creationId xmlns:a16="http://schemas.microsoft.com/office/drawing/2014/main" id="{408DE798-473B-4839-BF5C-C8ACCE0BB4F5}"/>
              </a:ext>
            </a:extLst>
          </p:cNvPr>
          <p:cNvPicPr>
            <a:picLocks noChangeAspect="1"/>
          </p:cNvPicPr>
          <p:nvPr/>
        </p:nvPicPr>
        <p:blipFill>
          <a:blip r:embed="rId3"/>
          <a:stretch>
            <a:fillRect/>
          </a:stretch>
        </p:blipFill>
        <p:spPr>
          <a:xfrm>
            <a:off x="615821" y="3585371"/>
            <a:ext cx="3934800" cy="2765039"/>
          </a:xfrm>
          <a:prstGeom prst="rect">
            <a:avLst/>
          </a:prstGeom>
        </p:spPr>
      </p:pic>
      <p:pic>
        <p:nvPicPr>
          <p:cNvPr id="6" name="Picture 6">
            <a:extLst>
              <a:ext uri="{FF2B5EF4-FFF2-40B4-BE49-F238E27FC236}">
                <a16:creationId xmlns:a16="http://schemas.microsoft.com/office/drawing/2014/main" id="{856156BD-622D-4618-B350-0C9E0AB8E790}"/>
              </a:ext>
            </a:extLst>
          </p:cNvPr>
          <p:cNvPicPr>
            <a:picLocks noChangeAspect="1"/>
          </p:cNvPicPr>
          <p:nvPr/>
        </p:nvPicPr>
        <p:blipFill>
          <a:blip r:embed="rId4"/>
          <a:stretch>
            <a:fillRect/>
          </a:stretch>
        </p:blipFill>
        <p:spPr>
          <a:xfrm>
            <a:off x="5137852" y="3372595"/>
            <a:ext cx="6694846" cy="2986160"/>
          </a:xfrm>
          <a:prstGeom prst="rect">
            <a:avLst/>
          </a:prstGeom>
        </p:spPr>
      </p:pic>
    </p:spTree>
    <p:extLst>
      <p:ext uri="{BB962C8B-B14F-4D97-AF65-F5344CB8AC3E}">
        <p14:creationId xmlns:p14="http://schemas.microsoft.com/office/powerpoint/2010/main" val="3192796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6ED6A54-93A6-4A38-A677-C92F2A0ADDAA}"/>
              </a:ext>
            </a:extLst>
          </p:cNvPr>
          <p:cNvSpPr>
            <a:spLocks noGrp="1"/>
          </p:cNvSpPr>
          <p:nvPr>
            <p:ph type="body" idx="3"/>
          </p:nvPr>
        </p:nvSpPr>
        <p:spPr>
          <a:xfrm>
            <a:off x="2570873" y="548744"/>
            <a:ext cx="9814299" cy="796990"/>
          </a:xfrm>
        </p:spPr>
        <p:txBody>
          <a:bodyPr/>
          <a:lstStyle/>
          <a:p>
            <a:pPr algn="ctr"/>
            <a:r>
              <a:rPr lang="en-US"/>
              <a:t>Binary classification of original source of tweets </a:t>
            </a:r>
          </a:p>
        </p:txBody>
      </p:sp>
      <p:pic>
        <p:nvPicPr>
          <p:cNvPr id="6" name="Picture 5" descr="Chart, scatter chart&#10;&#10;Description automatically generated">
            <a:extLst>
              <a:ext uri="{FF2B5EF4-FFF2-40B4-BE49-F238E27FC236}">
                <a16:creationId xmlns:a16="http://schemas.microsoft.com/office/drawing/2014/main" id="{E1888CF4-3EDF-414E-8687-E9ADD9D087E5}"/>
              </a:ext>
            </a:extLst>
          </p:cNvPr>
          <p:cNvPicPr>
            <a:picLocks noChangeAspect="1"/>
          </p:cNvPicPr>
          <p:nvPr/>
        </p:nvPicPr>
        <p:blipFill>
          <a:blip r:embed="rId2"/>
          <a:stretch>
            <a:fillRect/>
          </a:stretch>
        </p:blipFill>
        <p:spPr>
          <a:xfrm>
            <a:off x="7479335" y="3771895"/>
            <a:ext cx="3429037" cy="2352212"/>
          </a:xfrm>
          <a:prstGeom prst="rect">
            <a:avLst/>
          </a:prstGeom>
        </p:spPr>
      </p:pic>
      <p:pic>
        <p:nvPicPr>
          <p:cNvPr id="8" name="Picture 7" descr="Chart, line chart&#10;&#10;Description automatically generated">
            <a:extLst>
              <a:ext uri="{FF2B5EF4-FFF2-40B4-BE49-F238E27FC236}">
                <a16:creationId xmlns:a16="http://schemas.microsoft.com/office/drawing/2014/main" id="{60DA2C0C-CFCB-9147-8686-6ABBE0BA8698}"/>
              </a:ext>
            </a:extLst>
          </p:cNvPr>
          <p:cNvPicPr>
            <a:picLocks noChangeAspect="1"/>
          </p:cNvPicPr>
          <p:nvPr/>
        </p:nvPicPr>
        <p:blipFill>
          <a:blip r:embed="rId3"/>
          <a:stretch>
            <a:fillRect/>
          </a:stretch>
        </p:blipFill>
        <p:spPr>
          <a:xfrm>
            <a:off x="2422034" y="3771895"/>
            <a:ext cx="3429037" cy="2352212"/>
          </a:xfrm>
          <a:prstGeom prst="rect">
            <a:avLst/>
          </a:prstGeom>
        </p:spPr>
      </p:pic>
      <p:pic>
        <p:nvPicPr>
          <p:cNvPr id="10" name="Picture 9" descr="Table&#10;&#10;Description automatically generated">
            <a:extLst>
              <a:ext uri="{FF2B5EF4-FFF2-40B4-BE49-F238E27FC236}">
                <a16:creationId xmlns:a16="http://schemas.microsoft.com/office/drawing/2014/main" id="{4F5AEA5D-A5BB-8341-8C49-5160F7749552}"/>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saturation sat="149000"/>
                    </a14:imgEffect>
                  </a14:imgLayer>
                </a14:imgProps>
              </a:ext>
            </a:extLst>
          </a:blip>
          <a:srcRect r="18483"/>
          <a:stretch/>
        </p:blipFill>
        <p:spPr>
          <a:xfrm>
            <a:off x="7478019" y="2106988"/>
            <a:ext cx="4113986" cy="1519911"/>
          </a:xfrm>
          <a:prstGeom prst="rect">
            <a:avLst/>
          </a:prstGeom>
          <a:solidFill>
            <a:schemeClr val="lt1"/>
          </a:solidFill>
          <a:ln>
            <a:solidFill>
              <a:schemeClr val="tx1"/>
            </a:solidFill>
          </a:ln>
        </p:spPr>
      </p:pic>
      <p:sp>
        <p:nvSpPr>
          <p:cNvPr id="2" name="TextBox 1">
            <a:extLst>
              <a:ext uri="{FF2B5EF4-FFF2-40B4-BE49-F238E27FC236}">
                <a16:creationId xmlns:a16="http://schemas.microsoft.com/office/drawing/2014/main" id="{9A706B63-CA64-B74F-AB91-71C8D97F2D2B}"/>
              </a:ext>
            </a:extLst>
          </p:cNvPr>
          <p:cNvSpPr txBox="1"/>
          <p:nvPr/>
        </p:nvSpPr>
        <p:spPr>
          <a:xfrm>
            <a:off x="309378" y="1500783"/>
            <a:ext cx="6799111" cy="2154436"/>
          </a:xfrm>
          <a:prstGeom prst="rect">
            <a:avLst/>
          </a:prstGeom>
          <a:noFill/>
        </p:spPr>
        <p:txBody>
          <a:bodyPr wrap="square" lIns="91440" tIns="45720" rIns="91440" bIns="45720" rtlCol="0" anchor="t">
            <a:spAutoFit/>
          </a:bodyPr>
          <a:lstStyle/>
          <a:p>
            <a:r>
              <a:rPr lang="en-US" sz="2000"/>
              <a:t>• Synthetic Minority Oversampling Technique (SMOTE).</a:t>
            </a:r>
          </a:p>
          <a:p>
            <a:endParaRPr lang="en-US" sz="2000"/>
          </a:p>
          <a:p>
            <a:r>
              <a:rPr lang="en-US" sz="2000"/>
              <a:t>• Oversampling the minority class.</a:t>
            </a:r>
          </a:p>
          <a:p>
            <a:endParaRPr lang="en-US" sz="2000"/>
          </a:p>
          <a:p>
            <a:r>
              <a:rPr lang="en-US" sz="2000"/>
              <a:t>• This can method duplicates examples from the minority class prior to the fitting of the model. </a:t>
            </a:r>
          </a:p>
          <a:p>
            <a:endParaRPr lang="en-US"/>
          </a:p>
        </p:txBody>
      </p:sp>
      <p:pic>
        <p:nvPicPr>
          <p:cNvPr id="7" name="Picture 8" descr="Text, letter&#10;&#10;Description automatically generated">
            <a:extLst>
              <a:ext uri="{FF2B5EF4-FFF2-40B4-BE49-F238E27FC236}">
                <a16:creationId xmlns:a16="http://schemas.microsoft.com/office/drawing/2014/main" id="{D67EDDCC-DE1B-443F-B368-11214D101149}"/>
              </a:ext>
            </a:extLst>
          </p:cNvPr>
          <p:cNvPicPr>
            <a:picLocks noChangeAspect="1"/>
          </p:cNvPicPr>
          <p:nvPr/>
        </p:nvPicPr>
        <p:blipFill>
          <a:blip r:embed="rId6"/>
          <a:stretch>
            <a:fillRect/>
          </a:stretch>
        </p:blipFill>
        <p:spPr>
          <a:xfrm>
            <a:off x="7478806" y="1499876"/>
            <a:ext cx="3983114" cy="421190"/>
          </a:xfrm>
          <a:prstGeom prst="rect">
            <a:avLst/>
          </a:prstGeom>
        </p:spPr>
      </p:pic>
    </p:spTree>
    <p:extLst>
      <p:ext uri="{BB962C8B-B14F-4D97-AF65-F5344CB8AC3E}">
        <p14:creationId xmlns:p14="http://schemas.microsoft.com/office/powerpoint/2010/main" val="2630639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42E13D-E421-184A-959B-C5A6A32552CA}"/>
              </a:ext>
            </a:extLst>
          </p:cNvPr>
          <p:cNvSpPr>
            <a:spLocks noGrp="1"/>
          </p:cNvSpPr>
          <p:nvPr>
            <p:ph type="body" idx="2"/>
          </p:nvPr>
        </p:nvSpPr>
        <p:spPr>
          <a:xfrm>
            <a:off x="317046" y="1979863"/>
            <a:ext cx="11555783" cy="3311837"/>
          </a:xfrm>
        </p:spPr>
        <p:txBody>
          <a:bodyPr/>
          <a:lstStyle/>
          <a:p>
            <a:pPr marL="571500" indent="-342900">
              <a:buFont typeface="Arial" panose="020B0604020202020204" pitchFamily="34" charset="0"/>
              <a:buChar char="•"/>
            </a:pPr>
            <a:r>
              <a:rPr lang="en-US"/>
              <a:t>Better choice of keyword instead of stress to narrow down the content for sentimental analysis and emotional analysis.</a:t>
            </a:r>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Use of more machine learning algorithms to compare accuracy.</a:t>
            </a:r>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Larger collection of tweets from bots.</a:t>
            </a:r>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Search for more data with human coding of a stress label on tweets in prospects of creating a machine learning model to classify tweets in regard to tweets.</a:t>
            </a:r>
          </a:p>
        </p:txBody>
      </p:sp>
      <p:sp>
        <p:nvSpPr>
          <p:cNvPr id="4" name="Text Placeholder 3">
            <a:extLst>
              <a:ext uri="{FF2B5EF4-FFF2-40B4-BE49-F238E27FC236}">
                <a16:creationId xmlns:a16="http://schemas.microsoft.com/office/drawing/2014/main" id="{13599FD5-EC2E-2C40-9365-2E6AC332B777}"/>
              </a:ext>
            </a:extLst>
          </p:cNvPr>
          <p:cNvSpPr>
            <a:spLocks noGrp="1"/>
          </p:cNvSpPr>
          <p:nvPr>
            <p:ph type="body" idx="3"/>
          </p:nvPr>
        </p:nvSpPr>
        <p:spPr>
          <a:xfrm>
            <a:off x="4498037" y="772601"/>
            <a:ext cx="3192750" cy="733015"/>
          </a:xfrm>
        </p:spPr>
        <p:txBody>
          <a:bodyPr/>
          <a:lstStyle/>
          <a:p>
            <a:r>
              <a:rPr lang="en-US"/>
              <a:t>Future Work</a:t>
            </a:r>
          </a:p>
        </p:txBody>
      </p:sp>
    </p:spTree>
    <p:extLst>
      <p:ext uri="{BB962C8B-B14F-4D97-AF65-F5344CB8AC3E}">
        <p14:creationId xmlns:p14="http://schemas.microsoft.com/office/powerpoint/2010/main" val="2463726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1ADE27-BB32-0B4F-ADAB-9BB49D2DC912}"/>
              </a:ext>
            </a:extLst>
          </p:cNvPr>
          <p:cNvSpPr>
            <a:spLocks noGrp="1"/>
          </p:cNvSpPr>
          <p:nvPr>
            <p:ph type="body" idx="2"/>
          </p:nvPr>
        </p:nvSpPr>
        <p:spPr>
          <a:xfrm>
            <a:off x="1003646" y="2050947"/>
            <a:ext cx="10180562" cy="2757788"/>
          </a:xfrm>
        </p:spPr>
        <p:txBody>
          <a:bodyPr/>
          <a:lstStyle/>
          <a:p>
            <a:r>
              <a:rPr lang="en-US"/>
              <a:t>We were able to use an unsupervised learning approach to gather the sentiments behind the tweets. Along with this, we were able to conduct emotional analysis on the data and extract the emotions behind the tweets.</a:t>
            </a:r>
          </a:p>
          <a:p>
            <a:endParaRPr lang="en-US"/>
          </a:p>
          <a:p>
            <a:endParaRPr lang="en-US"/>
          </a:p>
          <a:p>
            <a:endParaRPr lang="en-US"/>
          </a:p>
          <a:p>
            <a:r>
              <a:rPr lang="en-US"/>
              <a:t>Implemented a SVM model to classify whether a tweet is from a bot/other third-party sources or a user using an iPad/iPhone/Android/Web app device. </a:t>
            </a:r>
          </a:p>
        </p:txBody>
      </p:sp>
      <p:sp>
        <p:nvSpPr>
          <p:cNvPr id="4" name="Text Placeholder 3">
            <a:extLst>
              <a:ext uri="{FF2B5EF4-FFF2-40B4-BE49-F238E27FC236}">
                <a16:creationId xmlns:a16="http://schemas.microsoft.com/office/drawing/2014/main" id="{75F5DD11-1200-DD40-A0A9-5636AF3FD9A9}"/>
              </a:ext>
            </a:extLst>
          </p:cNvPr>
          <p:cNvSpPr>
            <a:spLocks noGrp="1"/>
          </p:cNvSpPr>
          <p:nvPr>
            <p:ph type="body" idx="3"/>
          </p:nvPr>
        </p:nvSpPr>
        <p:spPr>
          <a:xfrm>
            <a:off x="4750032" y="511747"/>
            <a:ext cx="2688760" cy="844527"/>
          </a:xfrm>
        </p:spPr>
        <p:txBody>
          <a:bodyPr/>
          <a:lstStyle/>
          <a:p>
            <a:r>
              <a:rPr lang="en-US"/>
              <a:t>Conclusion</a:t>
            </a:r>
          </a:p>
        </p:txBody>
      </p:sp>
    </p:spTree>
    <p:extLst>
      <p:ext uri="{BB962C8B-B14F-4D97-AF65-F5344CB8AC3E}">
        <p14:creationId xmlns:p14="http://schemas.microsoft.com/office/powerpoint/2010/main" val="1157139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1D73F34-8A91-4F46-891A-DA5551D3794B}"/>
              </a:ext>
            </a:extLst>
          </p:cNvPr>
          <p:cNvSpPr>
            <a:spLocks noGrp="1"/>
          </p:cNvSpPr>
          <p:nvPr>
            <p:ph type="body" idx="3"/>
          </p:nvPr>
        </p:nvSpPr>
        <p:spPr>
          <a:xfrm>
            <a:off x="4554470" y="3068119"/>
            <a:ext cx="3079831" cy="725424"/>
          </a:xfrm>
        </p:spPr>
        <p:txBody>
          <a:bodyPr/>
          <a:lstStyle/>
          <a:p>
            <a:r>
              <a:rPr lang="en-US"/>
              <a:t>Thank you</a:t>
            </a:r>
          </a:p>
          <a:p>
            <a:endParaRPr lang="en-US"/>
          </a:p>
        </p:txBody>
      </p:sp>
    </p:spTree>
    <p:extLst>
      <p:ext uri="{BB962C8B-B14F-4D97-AF65-F5344CB8AC3E}">
        <p14:creationId xmlns:p14="http://schemas.microsoft.com/office/powerpoint/2010/main" val="1851270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5EF4D2-A613-455F-A9FD-FFD9D6EC2570}"/>
              </a:ext>
            </a:extLst>
          </p:cNvPr>
          <p:cNvSpPr>
            <a:spLocks noGrp="1"/>
          </p:cNvSpPr>
          <p:nvPr>
            <p:ph type="body" idx="2"/>
          </p:nvPr>
        </p:nvSpPr>
        <p:spPr>
          <a:xfrm>
            <a:off x="458913" y="1713653"/>
            <a:ext cx="11137860" cy="4119885"/>
          </a:xfrm>
        </p:spPr>
        <p:txBody>
          <a:bodyPr/>
          <a:lstStyle/>
          <a:p>
            <a:r>
              <a:rPr lang="en-US" dirty="0">
                <a:hlinkClick r:id="rId2"/>
              </a:rPr>
              <a:t>https://github.com/JustAnotherArchivist/snscrape</a:t>
            </a:r>
            <a:endParaRPr lang="en-US"/>
          </a:p>
          <a:p>
            <a:r>
              <a:rPr lang="en-US" dirty="0">
                <a:hlinkClick r:id="rId3"/>
              </a:rPr>
              <a:t>https://monkeylearn.com/sentiment-analysis/</a:t>
            </a:r>
            <a:endParaRPr lang="en-US"/>
          </a:p>
          <a:p>
            <a:r>
              <a:rPr lang="en-US" dirty="0">
                <a:hlinkClick r:id="rId4"/>
              </a:rPr>
              <a:t>https://www.kff.org/coronavirus-covid-19/issue-brief/the-implications-of-covid-19-for-mental-health-and-substance-use/view/footnotes/</a:t>
            </a:r>
            <a:endParaRPr lang="en-US"/>
          </a:p>
          <a:p>
            <a:r>
              <a:rPr lang="en-US" dirty="0">
                <a:hlinkClick r:id="rId5"/>
              </a:rPr>
              <a:t>https://towardsdatascience.com/topic-modeling-and-latent-dirichlet-allocation-in-python-9bf156893c24</a:t>
            </a:r>
            <a:endParaRPr lang="en-US"/>
          </a:p>
          <a:p>
            <a:r>
              <a:rPr lang="en-US" i="0" dirty="0">
                <a:hlinkClick r:id="rId6"/>
              </a:rPr>
              <a:t>https://www.researchgate.net/publication/338013006_Classification_of_AI_Powered_Social_Bots_on_Twitter_by_Sentiment_Analysis_and_Data_Mining_through_SVM</a:t>
            </a:r>
            <a:endParaRPr lang="en-US"/>
          </a:p>
          <a:p>
            <a:endParaRPr lang="en-US" i="0" dirty="0"/>
          </a:p>
          <a:p>
            <a:endParaRPr lang="en-US" dirty="0"/>
          </a:p>
        </p:txBody>
      </p:sp>
      <p:sp>
        <p:nvSpPr>
          <p:cNvPr id="6" name="Text Placeholder 3">
            <a:extLst>
              <a:ext uri="{FF2B5EF4-FFF2-40B4-BE49-F238E27FC236}">
                <a16:creationId xmlns:a16="http://schemas.microsoft.com/office/drawing/2014/main" id="{17561F1A-03D7-4DDE-987D-76A0C6ADF8B6}"/>
              </a:ext>
            </a:extLst>
          </p:cNvPr>
          <p:cNvSpPr txBox="1">
            <a:spLocks/>
          </p:cNvSpPr>
          <p:nvPr/>
        </p:nvSpPr>
        <p:spPr>
          <a:xfrm>
            <a:off x="4554470" y="489836"/>
            <a:ext cx="3079831" cy="725424"/>
          </a:xfrm>
          <a:prstGeom prst="rect">
            <a:avLst/>
          </a:prstGeom>
          <a:noFill/>
          <a:ln>
            <a:noFill/>
          </a:ln>
        </p:spPr>
        <p:txBody>
          <a:bodyPr spcFirstLastPara="1" wrap="square" lIns="121875" tIns="121875" rIns="121875" bIns="121875" anchor="t" anchorCtr="0"/>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1"/>
              </a:buClr>
              <a:buSzPts val="2400"/>
              <a:buFont typeface="Arial"/>
              <a:buNone/>
              <a:defRPr sz="3000" b="1" i="0" u="none" strike="noStrike" cap="none">
                <a:solidFill>
                  <a:schemeClr val="dk1"/>
                </a:solidFill>
                <a:latin typeface="Arial"/>
                <a:ea typeface="Arial"/>
                <a:cs typeface="Arial"/>
                <a:sym typeface="Arial"/>
              </a:defRPr>
            </a:lvl1pPr>
            <a:lvl2pPr marL="914400" marR="0" lvl="1" indent="-406400" algn="l" rtl="0">
              <a:lnSpc>
                <a:spcPct val="115000"/>
              </a:lnSpc>
              <a:spcBef>
                <a:spcPts val="2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15000"/>
              </a:lnSpc>
              <a:spcBef>
                <a:spcPts val="21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15000"/>
              </a:lnSpc>
              <a:spcBef>
                <a:spcPts val="2100"/>
              </a:spcBef>
              <a:spcAft>
                <a:spcPts val="21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dirty="0"/>
              <a:t>References</a:t>
            </a:r>
          </a:p>
          <a:p>
            <a:endParaRPr lang="en-US"/>
          </a:p>
        </p:txBody>
      </p:sp>
    </p:spTree>
    <p:extLst>
      <p:ext uri="{BB962C8B-B14F-4D97-AF65-F5344CB8AC3E}">
        <p14:creationId xmlns:p14="http://schemas.microsoft.com/office/powerpoint/2010/main" val="4042414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1B544A-B6B6-2040-9996-D535CF1936A8}"/>
              </a:ext>
            </a:extLst>
          </p:cNvPr>
          <p:cNvSpPr>
            <a:spLocks noGrp="1"/>
          </p:cNvSpPr>
          <p:nvPr>
            <p:ph type="body" idx="2"/>
          </p:nvPr>
        </p:nvSpPr>
        <p:spPr>
          <a:xfrm>
            <a:off x="275782" y="1386415"/>
            <a:ext cx="11637259" cy="4889706"/>
          </a:xfrm>
        </p:spPr>
        <p:txBody>
          <a:bodyPr/>
          <a:lstStyle/>
          <a:p>
            <a:pPr marL="571500" indent="-342900">
              <a:buFont typeface="Arial" panose="020B0604020202020204" pitchFamily="34" charset="0"/>
              <a:buChar char="•"/>
            </a:pPr>
            <a:r>
              <a:rPr lang="en-US" i="0"/>
              <a:t>During the current time of post-COVID-19, many people have started to go back to their normal lives pre-covid. </a:t>
            </a:r>
            <a:endParaRPr lang="en-US"/>
          </a:p>
          <a:p>
            <a:pPr marL="571500" indent="-342900">
              <a:buFont typeface="Arial" panose="020B0604020202020204" pitchFamily="34" charset="0"/>
              <a:buChar char="•"/>
            </a:pPr>
            <a:endParaRPr lang="en-US" i="0"/>
          </a:p>
          <a:p>
            <a:pPr marL="571500" indent="-342900">
              <a:buFont typeface="Arial" panose="020B0604020202020204" pitchFamily="34" charset="0"/>
              <a:buChar char="•"/>
            </a:pPr>
            <a:r>
              <a:rPr lang="en-US" i="0"/>
              <a:t>The pandemic has also seen a rise in the mental health problems people have been facing as ‘4 in 10 adults in the US may face problems related to depression and anxiety (Panchal, Kamal, Cox, &amp; Garfield, 2021). </a:t>
            </a:r>
            <a:endParaRPr lang="en-US"/>
          </a:p>
          <a:p>
            <a:pPr marL="228600" indent="0"/>
            <a:endParaRPr lang="en-US" i="0"/>
          </a:p>
          <a:p>
            <a:pPr marL="571500" indent="-342900">
              <a:buFont typeface="Arial" panose="020B0604020202020204" pitchFamily="34" charset="0"/>
              <a:buChar char="•"/>
            </a:pPr>
            <a:r>
              <a:rPr lang="en-US" i="0"/>
              <a:t>Hence due to the increase in social media activity and the rise in mental health problems specifically related to stress the project aims to identify the sentiments and emotions behind new tweets related to stress. Along with identifying the source of a tweet by predicting whether a tweet has been posted by a bot/third-party sources rather than a user. </a:t>
            </a:r>
          </a:p>
          <a:p>
            <a:pPr marL="571500" indent="-342900">
              <a:buFont typeface="Arial" panose="020B0604020202020204" pitchFamily="34" charset="0"/>
              <a:buChar char="•"/>
            </a:pPr>
            <a:endParaRPr lang="en-US" i="0"/>
          </a:p>
          <a:p>
            <a:pPr marL="571500" indent="-342900">
              <a:buFont typeface="Arial" panose="020B0604020202020204" pitchFamily="34" charset="0"/>
              <a:buChar char="•"/>
            </a:pPr>
            <a:r>
              <a:rPr lang="en-US" i="0"/>
              <a:t>This research is aimed to help social media companies gain insights of mental health in their consumer domain specifically related to stress and to help future researchers identify tweets that may have been from tweeted by bots/third-party sources or a user when web scraping data.</a:t>
            </a:r>
          </a:p>
          <a:p>
            <a:pPr marL="571500" indent="-342900">
              <a:buFont typeface="Arial" panose="020B0604020202020204" pitchFamily="34" charset="0"/>
              <a:buChar char="•"/>
            </a:pPr>
            <a:endParaRPr lang="en-US" i="0"/>
          </a:p>
          <a:p>
            <a:pPr marL="571500" indent="-342900">
              <a:buFont typeface="Arial" panose="020B0604020202020204" pitchFamily="34" charset="0"/>
              <a:buChar char="•"/>
            </a:pPr>
            <a:endParaRPr lang="en-US"/>
          </a:p>
        </p:txBody>
      </p:sp>
      <p:sp>
        <p:nvSpPr>
          <p:cNvPr id="4" name="Text Placeholder 3">
            <a:extLst>
              <a:ext uri="{FF2B5EF4-FFF2-40B4-BE49-F238E27FC236}">
                <a16:creationId xmlns:a16="http://schemas.microsoft.com/office/drawing/2014/main" id="{BE07996A-503E-4D4F-816F-1A2FCE9BF5E2}"/>
              </a:ext>
            </a:extLst>
          </p:cNvPr>
          <p:cNvSpPr>
            <a:spLocks noGrp="1"/>
          </p:cNvSpPr>
          <p:nvPr>
            <p:ph type="body" idx="3"/>
          </p:nvPr>
        </p:nvSpPr>
        <p:spPr>
          <a:xfrm>
            <a:off x="4396741" y="480730"/>
            <a:ext cx="3395342" cy="825556"/>
          </a:xfrm>
        </p:spPr>
        <p:txBody>
          <a:bodyPr/>
          <a:lstStyle/>
          <a:p>
            <a:r>
              <a:rPr lang="en-US"/>
              <a:t>Introduction</a:t>
            </a:r>
          </a:p>
        </p:txBody>
      </p:sp>
    </p:spTree>
    <p:extLst>
      <p:ext uri="{BB962C8B-B14F-4D97-AF65-F5344CB8AC3E}">
        <p14:creationId xmlns:p14="http://schemas.microsoft.com/office/powerpoint/2010/main" val="398491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6186E3-D585-C74E-8C62-CDDA99B925A4}"/>
              </a:ext>
            </a:extLst>
          </p:cNvPr>
          <p:cNvSpPr>
            <a:spLocks noGrp="1"/>
          </p:cNvSpPr>
          <p:nvPr>
            <p:ph type="body" idx="2"/>
          </p:nvPr>
        </p:nvSpPr>
        <p:spPr>
          <a:xfrm>
            <a:off x="517853" y="1579322"/>
            <a:ext cx="11640778" cy="2242767"/>
          </a:xfrm>
        </p:spPr>
        <p:txBody>
          <a:bodyPr/>
          <a:lstStyle/>
          <a:p>
            <a:pPr marL="571500" indent="-342900">
              <a:buFont typeface="Arial" panose="020B0604020202020204" pitchFamily="34" charset="0"/>
              <a:buChar char="•"/>
            </a:pPr>
            <a:r>
              <a:rPr lang="en-US"/>
              <a:t>Scraped data using the </a:t>
            </a:r>
            <a:r>
              <a:rPr lang="en-US" err="1"/>
              <a:t>snscrape</a:t>
            </a:r>
            <a:r>
              <a:rPr lang="en-US"/>
              <a:t> API - </a:t>
            </a:r>
            <a:r>
              <a:rPr lang="en-US" i="0">
                <a:hlinkClick r:id="rId2"/>
              </a:rPr>
              <a:t>https://github.com/JustAnotherArchivist/snscrape</a:t>
            </a:r>
            <a:r>
              <a:rPr lang="en-US" i="0"/>
              <a:t> </a:t>
            </a:r>
            <a:endParaRPr lang="en-US"/>
          </a:p>
          <a:p>
            <a:pPr marL="571500" indent="-342900">
              <a:buFont typeface="Arial" panose="020B0604020202020204" pitchFamily="34" charset="0"/>
              <a:buChar char="•"/>
            </a:pPr>
            <a:endParaRPr lang="en-US" i="0"/>
          </a:p>
          <a:p>
            <a:pPr marL="571500" indent="-342900">
              <a:buFont typeface="Arial" panose="020B0604020202020204" pitchFamily="34" charset="0"/>
              <a:buChar char="•"/>
            </a:pPr>
            <a:r>
              <a:rPr lang="en-US" i="0"/>
              <a:t>Sampling of data between a timeframe of 30th October 2019 – 15th October 2021</a:t>
            </a:r>
          </a:p>
          <a:p>
            <a:pPr marL="571500" indent="-342900">
              <a:buFont typeface="Arial" panose="020B0604020202020204" pitchFamily="34" charset="0"/>
              <a:buChar char="•"/>
            </a:pPr>
            <a:endParaRPr lang="en-US" i="0"/>
          </a:p>
          <a:p>
            <a:pPr marL="571500" indent="-342900">
              <a:buFont typeface="Arial" panose="020B0604020202020204" pitchFamily="34" charset="0"/>
              <a:buChar char="•"/>
            </a:pPr>
            <a:r>
              <a:rPr lang="en-US"/>
              <a:t>Keyword used for this project was 'stress' for the retrieval of data.</a:t>
            </a:r>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From our search we were able to gather a total of 30000 tweets with 14 columns.</a:t>
            </a:r>
          </a:p>
        </p:txBody>
      </p:sp>
      <p:sp>
        <p:nvSpPr>
          <p:cNvPr id="4" name="Text Placeholder 3">
            <a:extLst>
              <a:ext uri="{FF2B5EF4-FFF2-40B4-BE49-F238E27FC236}">
                <a16:creationId xmlns:a16="http://schemas.microsoft.com/office/drawing/2014/main" id="{3E9A4CF3-0A63-F44E-9205-F33983AA8845}"/>
              </a:ext>
            </a:extLst>
          </p:cNvPr>
          <p:cNvSpPr>
            <a:spLocks noGrp="1"/>
          </p:cNvSpPr>
          <p:nvPr>
            <p:ph type="body" idx="3"/>
          </p:nvPr>
        </p:nvSpPr>
        <p:spPr>
          <a:xfrm>
            <a:off x="3597996" y="541883"/>
            <a:ext cx="6177776" cy="785111"/>
          </a:xfrm>
        </p:spPr>
        <p:txBody>
          <a:bodyPr/>
          <a:lstStyle/>
          <a:p>
            <a:r>
              <a:rPr lang="en-US"/>
              <a:t>Data scraping &amp; Data Cleaning </a:t>
            </a:r>
          </a:p>
        </p:txBody>
      </p:sp>
      <p:pic>
        <p:nvPicPr>
          <p:cNvPr id="7" name="Picture 6" descr="Graphical user interface, text, application&#10;&#10;Description automatically generated">
            <a:extLst>
              <a:ext uri="{FF2B5EF4-FFF2-40B4-BE49-F238E27FC236}">
                <a16:creationId xmlns:a16="http://schemas.microsoft.com/office/drawing/2014/main" id="{01AE6ED1-0AF7-6447-9EE9-BB545643B5C4}"/>
              </a:ext>
            </a:extLst>
          </p:cNvPr>
          <p:cNvPicPr>
            <a:picLocks noChangeAspect="1"/>
          </p:cNvPicPr>
          <p:nvPr/>
        </p:nvPicPr>
        <p:blipFill rotWithShape="1">
          <a:blip r:embed="rId3"/>
          <a:srcRect l="21758" t="43372" r="20387" b="23925"/>
          <a:stretch/>
        </p:blipFill>
        <p:spPr>
          <a:xfrm>
            <a:off x="517853" y="3874718"/>
            <a:ext cx="6169031" cy="2179451"/>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E454F482-04D7-3E4E-B332-FD6CAC9A4BEB}"/>
              </a:ext>
            </a:extLst>
          </p:cNvPr>
          <p:cNvPicPr>
            <a:picLocks noChangeAspect="1"/>
          </p:cNvPicPr>
          <p:nvPr/>
        </p:nvPicPr>
        <p:blipFill rotWithShape="1">
          <a:blip r:embed="rId4"/>
          <a:srcRect l="45549" t="43388" r="14256" b="23030"/>
          <a:stretch/>
        </p:blipFill>
        <p:spPr>
          <a:xfrm>
            <a:off x="6686884" y="3874719"/>
            <a:ext cx="4922733" cy="2242768"/>
          </a:xfrm>
          <a:prstGeom prst="rect">
            <a:avLst/>
          </a:prstGeom>
        </p:spPr>
      </p:pic>
    </p:spTree>
    <p:extLst>
      <p:ext uri="{BB962C8B-B14F-4D97-AF65-F5344CB8AC3E}">
        <p14:creationId xmlns:p14="http://schemas.microsoft.com/office/powerpoint/2010/main" val="2937505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713A03D-767E-EC4E-9233-DEFFC7F6160F}"/>
              </a:ext>
            </a:extLst>
          </p:cNvPr>
          <p:cNvSpPr>
            <a:spLocks noGrp="1"/>
          </p:cNvSpPr>
          <p:nvPr>
            <p:ph type="body" idx="3"/>
          </p:nvPr>
        </p:nvSpPr>
        <p:spPr>
          <a:xfrm>
            <a:off x="4611759" y="381769"/>
            <a:ext cx="2965305" cy="809722"/>
          </a:xfrm>
        </p:spPr>
        <p:txBody>
          <a:bodyPr/>
          <a:lstStyle/>
          <a:p>
            <a:r>
              <a:rPr lang="en-US"/>
              <a:t>EDA - Data</a:t>
            </a:r>
          </a:p>
        </p:txBody>
      </p:sp>
      <p:pic>
        <p:nvPicPr>
          <p:cNvPr id="5" name="Picture 4" descr="Table&#10;&#10;Description automatically generated">
            <a:extLst>
              <a:ext uri="{FF2B5EF4-FFF2-40B4-BE49-F238E27FC236}">
                <a16:creationId xmlns:a16="http://schemas.microsoft.com/office/drawing/2014/main" id="{FC9C43DF-07E7-B54D-BA4E-B48DA0ABE20B}"/>
              </a:ext>
            </a:extLst>
          </p:cNvPr>
          <p:cNvPicPr>
            <a:picLocks noChangeAspect="1"/>
          </p:cNvPicPr>
          <p:nvPr/>
        </p:nvPicPr>
        <p:blipFill>
          <a:blip r:embed="rId2"/>
          <a:stretch>
            <a:fillRect/>
          </a:stretch>
        </p:blipFill>
        <p:spPr>
          <a:xfrm>
            <a:off x="438457" y="2141940"/>
            <a:ext cx="4368800" cy="3162300"/>
          </a:xfrm>
          <a:prstGeom prst="rect">
            <a:avLst/>
          </a:prstGeom>
        </p:spPr>
      </p:pic>
      <p:pic>
        <p:nvPicPr>
          <p:cNvPr id="2" name="Picture 1" descr="Table&#10;&#10;Description automatically generated with low confidence">
            <a:extLst>
              <a:ext uri="{FF2B5EF4-FFF2-40B4-BE49-F238E27FC236}">
                <a16:creationId xmlns:a16="http://schemas.microsoft.com/office/drawing/2014/main" id="{134B9218-19A9-4696-AB6B-09285C779E7B}"/>
              </a:ext>
            </a:extLst>
          </p:cNvPr>
          <p:cNvPicPr>
            <a:picLocks noChangeAspect="1"/>
          </p:cNvPicPr>
          <p:nvPr/>
        </p:nvPicPr>
        <p:blipFill>
          <a:blip r:embed="rId3"/>
          <a:stretch>
            <a:fillRect/>
          </a:stretch>
        </p:blipFill>
        <p:spPr>
          <a:xfrm>
            <a:off x="7351157" y="1499324"/>
            <a:ext cx="1559525" cy="4535171"/>
          </a:xfrm>
          <a:prstGeom prst="rect">
            <a:avLst/>
          </a:prstGeom>
        </p:spPr>
      </p:pic>
      <p:pic>
        <p:nvPicPr>
          <p:cNvPr id="3" name="Picture 2" descr="Table&#10;&#10;Description automatically generated">
            <a:extLst>
              <a:ext uri="{FF2B5EF4-FFF2-40B4-BE49-F238E27FC236}">
                <a16:creationId xmlns:a16="http://schemas.microsoft.com/office/drawing/2014/main" id="{C0711E34-2D1D-44D4-B6E6-3A6B65B8926D}"/>
              </a:ext>
            </a:extLst>
          </p:cNvPr>
          <p:cNvPicPr>
            <a:picLocks noChangeAspect="1"/>
          </p:cNvPicPr>
          <p:nvPr/>
        </p:nvPicPr>
        <p:blipFill>
          <a:blip r:embed="rId4"/>
          <a:stretch>
            <a:fillRect/>
          </a:stretch>
        </p:blipFill>
        <p:spPr>
          <a:xfrm>
            <a:off x="10127116" y="1609541"/>
            <a:ext cx="1541600" cy="4329027"/>
          </a:xfrm>
          <a:prstGeom prst="rect">
            <a:avLst/>
          </a:prstGeom>
        </p:spPr>
      </p:pic>
    </p:spTree>
    <p:extLst>
      <p:ext uri="{BB962C8B-B14F-4D97-AF65-F5344CB8AC3E}">
        <p14:creationId xmlns:p14="http://schemas.microsoft.com/office/powerpoint/2010/main" val="71659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707ADCF-37DE-B34C-9AB2-25E343511F2A}"/>
              </a:ext>
            </a:extLst>
          </p:cNvPr>
          <p:cNvSpPr>
            <a:spLocks noGrp="1"/>
          </p:cNvSpPr>
          <p:nvPr>
            <p:ph type="body" idx="3"/>
          </p:nvPr>
        </p:nvSpPr>
        <p:spPr>
          <a:xfrm>
            <a:off x="4473658" y="582829"/>
            <a:ext cx="4070299" cy="799922"/>
          </a:xfrm>
        </p:spPr>
        <p:txBody>
          <a:bodyPr/>
          <a:lstStyle/>
          <a:p>
            <a:r>
              <a:rPr lang="en-US"/>
              <a:t>EDA – sourceLabel </a:t>
            </a:r>
          </a:p>
        </p:txBody>
      </p:sp>
      <p:pic>
        <p:nvPicPr>
          <p:cNvPr id="5" name="Picture 4" descr="Chart, pie chart&#10;&#10;Description automatically generated">
            <a:extLst>
              <a:ext uri="{FF2B5EF4-FFF2-40B4-BE49-F238E27FC236}">
                <a16:creationId xmlns:a16="http://schemas.microsoft.com/office/drawing/2014/main" id="{B1724C27-D1E0-4747-A1D6-F7DA57DA7ED1}"/>
              </a:ext>
            </a:extLst>
          </p:cNvPr>
          <p:cNvPicPr>
            <a:picLocks noChangeAspect="1"/>
          </p:cNvPicPr>
          <p:nvPr/>
        </p:nvPicPr>
        <p:blipFill>
          <a:blip r:embed="rId2"/>
          <a:stretch>
            <a:fillRect/>
          </a:stretch>
        </p:blipFill>
        <p:spPr>
          <a:xfrm>
            <a:off x="1160450" y="1828801"/>
            <a:ext cx="3574916" cy="3476191"/>
          </a:xfrm>
          <a:prstGeom prst="rect">
            <a:avLst/>
          </a:prstGeom>
        </p:spPr>
      </p:pic>
      <p:pic>
        <p:nvPicPr>
          <p:cNvPr id="3" name="Picture 2" descr="Chart, histogram&#10;&#10;Description automatically generated">
            <a:extLst>
              <a:ext uri="{FF2B5EF4-FFF2-40B4-BE49-F238E27FC236}">
                <a16:creationId xmlns:a16="http://schemas.microsoft.com/office/drawing/2014/main" id="{258BD0FE-F98A-0F44-A68B-78A8F604F0BE}"/>
              </a:ext>
            </a:extLst>
          </p:cNvPr>
          <p:cNvPicPr>
            <a:picLocks noChangeAspect="1"/>
          </p:cNvPicPr>
          <p:nvPr/>
        </p:nvPicPr>
        <p:blipFill>
          <a:blip r:embed="rId3"/>
          <a:stretch>
            <a:fillRect/>
          </a:stretch>
        </p:blipFill>
        <p:spPr>
          <a:xfrm>
            <a:off x="6509568" y="1832067"/>
            <a:ext cx="5378904" cy="3422939"/>
          </a:xfrm>
          <a:prstGeom prst="rect">
            <a:avLst/>
          </a:prstGeom>
        </p:spPr>
      </p:pic>
      <p:sp>
        <p:nvSpPr>
          <p:cNvPr id="2" name="TextBox 1">
            <a:extLst>
              <a:ext uri="{FF2B5EF4-FFF2-40B4-BE49-F238E27FC236}">
                <a16:creationId xmlns:a16="http://schemas.microsoft.com/office/drawing/2014/main" id="{45F90A2A-3945-4DE9-A158-1511656C6333}"/>
              </a:ext>
            </a:extLst>
          </p:cNvPr>
          <p:cNvSpPr txBox="1"/>
          <p:nvPr/>
        </p:nvSpPr>
        <p:spPr>
          <a:xfrm>
            <a:off x="1895405" y="5429749"/>
            <a:ext cx="178407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Total Sources = 342</a:t>
            </a:r>
          </a:p>
          <a:p>
            <a:r>
              <a:rPr lang="en-US" sz="1000"/>
              <a:t>Top five sources: 28115/30k</a:t>
            </a:r>
          </a:p>
        </p:txBody>
      </p:sp>
    </p:spTree>
    <p:extLst>
      <p:ext uri="{BB962C8B-B14F-4D97-AF65-F5344CB8AC3E}">
        <p14:creationId xmlns:p14="http://schemas.microsoft.com/office/powerpoint/2010/main" val="1426641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histogram&#10;&#10;Description automatically generated">
            <a:extLst>
              <a:ext uri="{FF2B5EF4-FFF2-40B4-BE49-F238E27FC236}">
                <a16:creationId xmlns:a16="http://schemas.microsoft.com/office/drawing/2014/main" id="{9E7CD220-0321-47AF-B6FA-382118CA39A9}"/>
              </a:ext>
            </a:extLst>
          </p:cNvPr>
          <p:cNvPicPr>
            <a:picLocks noChangeAspect="1"/>
          </p:cNvPicPr>
          <p:nvPr/>
        </p:nvPicPr>
        <p:blipFill>
          <a:blip r:embed="rId2"/>
          <a:stretch>
            <a:fillRect/>
          </a:stretch>
        </p:blipFill>
        <p:spPr>
          <a:xfrm>
            <a:off x="340702" y="2131855"/>
            <a:ext cx="5269169" cy="3793941"/>
          </a:xfrm>
          <a:prstGeom prst="rect">
            <a:avLst/>
          </a:prstGeom>
        </p:spPr>
      </p:pic>
      <p:pic>
        <p:nvPicPr>
          <p:cNvPr id="6" name="Picture 6">
            <a:extLst>
              <a:ext uri="{FF2B5EF4-FFF2-40B4-BE49-F238E27FC236}">
                <a16:creationId xmlns:a16="http://schemas.microsoft.com/office/drawing/2014/main" id="{AFAC2F6C-0082-4624-88C0-904292B391B3}"/>
              </a:ext>
            </a:extLst>
          </p:cNvPr>
          <p:cNvPicPr>
            <a:picLocks noChangeAspect="1"/>
          </p:cNvPicPr>
          <p:nvPr/>
        </p:nvPicPr>
        <p:blipFill>
          <a:blip r:embed="rId3"/>
          <a:stretch>
            <a:fillRect/>
          </a:stretch>
        </p:blipFill>
        <p:spPr>
          <a:xfrm>
            <a:off x="6225307" y="2132220"/>
            <a:ext cx="5608857" cy="3793209"/>
          </a:xfrm>
          <a:prstGeom prst="rect">
            <a:avLst/>
          </a:prstGeom>
        </p:spPr>
      </p:pic>
      <p:sp>
        <p:nvSpPr>
          <p:cNvPr id="8" name="TextBox 7">
            <a:extLst>
              <a:ext uri="{FF2B5EF4-FFF2-40B4-BE49-F238E27FC236}">
                <a16:creationId xmlns:a16="http://schemas.microsoft.com/office/drawing/2014/main" id="{4AF6BEE8-77FA-4108-97D6-26581FB2F6CB}"/>
              </a:ext>
            </a:extLst>
          </p:cNvPr>
          <p:cNvSpPr txBox="1"/>
          <p:nvPr/>
        </p:nvSpPr>
        <p:spPr>
          <a:xfrm>
            <a:off x="5055513" y="1293873"/>
            <a:ext cx="27431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EDA for like Count</a:t>
            </a:r>
          </a:p>
        </p:txBody>
      </p:sp>
      <p:sp>
        <p:nvSpPr>
          <p:cNvPr id="10" name="TextBox 9">
            <a:extLst>
              <a:ext uri="{FF2B5EF4-FFF2-40B4-BE49-F238E27FC236}">
                <a16:creationId xmlns:a16="http://schemas.microsoft.com/office/drawing/2014/main" id="{F6052D70-15F7-4A51-9A11-A561526F98A7}"/>
              </a:ext>
            </a:extLst>
          </p:cNvPr>
          <p:cNvSpPr txBox="1"/>
          <p:nvPr/>
        </p:nvSpPr>
        <p:spPr>
          <a:xfrm>
            <a:off x="2044286" y="186953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Total tweets</a:t>
            </a:r>
          </a:p>
        </p:txBody>
      </p:sp>
      <p:sp>
        <p:nvSpPr>
          <p:cNvPr id="11" name="TextBox 10">
            <a:extLst>
              <a:ext uri="{FF2B5EF4-FFF2-40B4-BE49-F238E27FC236}">
                <a16:creationId xmlns:a16="http://schemas.microsoft.com/office/drawing/2014/main" id="{B2256D42-A9E6-472A-9292-C478F09C6DA3}"/>
              </a:ext>
            </a:extLst>
          </p:cNvPr>
          <p:cNvSpPr txBox="1"/>
          <p:nvPr/>
        </p:nvSpPr>
        <p:spPr>
          <a:xfrm>
            <a:off x="8611271" y="187245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For 100 tweets</a:t>
            </a:r>
          </a:p>
        </p:txBody>
      </p:sp>
    </p:spTree>
    <p:extLst>
      <p:ext uri="{BB962C8B-B14F-4D97-AF65-F5344CB8AC3E}">
        <p14:creationId xmlns:p14="http://schemas.microsoft.com/office/powerpoint/2010/main" val="2363366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7C83704-6DBE-9641-8BE3-8937136535D2}"/>
              </a:ext>
            </a:extLst>
          </p:cNvPr>
          <p:cNvSpPr>
            <a:spLocks noGrp="1"/>
          </p:cNvSpPr>
          <p:nvPr>
            <p:ph type="body" idx="3"/>
          </p:nvPr>
        </p:nvSpPr>
        <p:spPr>
          <a:xfrm>
            <a:off x="3988635" y="549375"/>
            <a:ext cx="4211553" cy="844527"/>
          </a:xfrm>
        </p:spPr>
        <p:txBody>
          <a:bodyPr/>
          <a:lstStyle/>
          <a:p>
            <a:r>
              <a:rPr lang="en-US"/>
              <a:t>Data Preprocessing</a:t>
            </a:r>
          </a:p>
        </p:txBody>
      </p:sp>
      <p:sp>
        <p:nvSpPr>
          <p:cNvPr id="5" name="Rectangle 4">
            <a:extLst>
              <a:ext uri="{FF2B5EF4-FFF2-40B4-BE49-F238E27FC236}">
                <a16:creationId xmlns:a16="http://schemas.microsoft.com/office/drawing/2014/main" id="{7F6BFDF4-4496-4AE2-A889-2838CC369A52}"/>
              </a:ext>
            </a:extLst>
          </p:cNvPr>
          <p:cNvSpPr/>
          <p:nvPr/>
        </p:nvSpPr>
        <p:spPr>
          <a:xfrm>
            <a:off x="2566138" y="1560951"/>
            <a:ext cx="2567157" cy="912278"/>
          </a:xfrm>
          <a:prstGeom prst="rect">
            <a:avLst/>
          </a:prstGeom>
          <a:solidFill>
            <a:srgbClr val="00B0F0"/>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cs typeface="Arial"/>
            </a:endParaRPr>
          </a:p>
          <a:p>
            <a:pPr algn="ctr"/>
            <a:r>
              <a:rPr lang="en-US" sz="2000" b="1"/>
              <a:t>Cleaning the text</a:t>
            </a:r>
            <a:endParaRPr lang="en-US" sz="2400" b="1">
              <a:cs typeface="Arial"/>
            </a:endParaRPr>
          </a:p>
          <a:p>
            <a:pPr algn="ctr"/>
            <a:endParaRPr lang="en-US">
              <a:cs typeface="Arial"/>
            </a:endParaRPr>
          </a:p>
        </p:txBody>
      </p:sp>
      <p:sp>
        <p:nvSpPr>
          <p:cNvPr id="6" name="Rectangle 5">
            <a:extLst>
              <a:ext uri="{FF2B5EF4-FFF2-40B4-BE49-F238E27FC236}">
                <a16:creationId xmlns:a16="http://schemas.microsoft.com/office/drawing/2014/main" id="{2AE29121-3783-4657-80C3-363D33F5EF88}"/>
              </a:ext>
            </a:extLst>
          </p:cNvPr>
          <p:cNvSpPr/>
          <p:nvPr/>
        </p:nvSpPr>
        <p:spPr>
          <a:xfrm>
            <a:off x="6867616" y="1560950"/>
            <a:ext cx="2567157" cy="91227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b="1"/>
          </a:p>
          <a:p>
            <a:pPr algn="ctr"/>
            <a:r>
              <a:rPr lang="en-US" sz="2000" b="1"/>
              <a:t>Tokenization</a:t>
            </a:r>
            <a:endParaRPr lang="en-US"/>
          </a:p>
          <a:p>
            <a:pPr algn="ctr"/>
            <a:endParaRPr lang="en-US">
              <a:cs typeface="Arial"/>
            </a:endParaRPr>
          </a:p>
        </p:txBody>
      </p:sp>
      <p:sp>
        <p:nvSpPr>
          <p:cNvPr id="7" name="Rectangle 6">
            <a:extLst>
              <a:ext uri="{FF2B5EF4-FFF2-40B4-BE49-F238E27FC236}">
                <a16:creationId xmlns:a16="http://schemas.microsoft.com/office/drawing/2014/main" id="{3382F0F4-4B20-424A-92E2-E016AEE3E276}"/>
              </a:ext>
            </a:extLst>
          </p:cNvPr>
          <p:cNvSpPr/>
          <p:nvPr/>
        </p:nvSpPr>
        <p:spPr>
          <a:xfrm>
            <a:off x="6868980" y="4828181"/>
            <a:ext cx="2560564" cy="96503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b="1"/>
          </a:p>
          <a:p>
            <a:pPr algn="ctr"/>
            <a:r>
              <a:rPr lang="en-US" sz="2000" b="1"/>
              <a:t>Stop words removal</a:t>
            </a:r>
            <a:endParaRPr lang="en-US"/>
          </a:p>
          <a:p>
            <a:pPr algn="ctr"/>
            <a:endParaRPr lang="en-US">
              <a:cs typeface="Arial"/>
            </a:endParaRPr>
          </a:p>
        </p:txBody>
      </p:sp>
      <p:sp>
        <p:nvSpPr>
          <p:cNvPr id="8" name="Rectangle 7">
            <a:extLst>
              <a:ext uri="{FF2B5EF4-FFF2-40B4-BE49-F238E27FC236}">
                <a16:creationId xmlns:a16="http://schemas.microsoft.com/office/drawing/2014/main" id="{2D339C2F-3597-45A3-84EF-BB137C097AFE}"/>
              </a:ext>
            </a:extLst>
          </p:cNvPr>
          <p:cNvSpPr/>
          <p:nvPr/>
        </p:nvSpPr>
        <p:spPr>
          <a:xfrm>
            <a:off x="2566068" y="4828180"/>
            <a:ext cx="2567157" cy="91227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t>Lemmatization</a:t>
            </a:r>
          </a:p>
        </p:txBody>
      </p:sp>
      <p:sp>
        <p:nvSpPr>
          <p:cNvPr id="9" name="Rectangle 8">
            <a:extLst>
              <a:ext uri="{FF2B5EF4-FFF2-40B4-BE49-F238E27FC236}">
                <a16:creationId xmlns:a16="http://schemas.microsoft.com/office/drawing/2014/main" id="{C29F0885-169D-4A81-9FF6-E8F71DE06C20}"/>
              </a:ext>
            </a:extLst>
          </p:cNvPr>
          <p:cNvSpPr/>
          <p:nvPr/>
        </p:nvSpPr>
        <p:spPr>
          <a:xfrm>
            <a:off x="9403031" y="3194566"/>
            <a:ext cx="2567157" cy="91227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b="1"/>
          </a:p>
          <a:p>
            <a:pPr algn="ctr"/>
            <a:r>
              <a:rPr lang="en-US" sz="2000" b="1"/>
              <a:t>POS tagging</a:t>
            </a:r>
            <a:endParaRPr lang="en-US" sz="2000" b="1">
              <a:cs typeface="Arial"/>
            </a:endParaRPr>
          </a:p>
          <a:p>
            <a:pPr algn="ctr"/>
            <a:endParaRPr lang="en-US">
              <a:cs typeface="Arial"/>
            </a:endParaRPr>
          </a:p>
        </p:txBody>
      </p:sp>
      <p:sp>
        <p:nvSpPr>
          <p:cNvPr id="12" name="Rectangle 11">
            <a:extLst>
              <a:ext uri="{FF2B5EF4-FFF2-40B4-BE49-F238E27FC236}">
                <a16:creationId xmlns:a16="http://schemas.microsoft.com/office/drawing/2014/main" id="{41D64C6F-2CB8-41FF-9E80-53C149CDA6CD}"/>
              </a:ext>
            </a:extLst>
          </p:cNvPr>
          <p:cNvSpPr/>
          <p:nvPr/>
        </p:nvSpPr>
        <p:spPr>
          <a:xfrm>
            <a:off x="90508" y="3194309"/>
            <a:ext cx="2567157" cy="91227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cs typeface="Arial"/>
              </a:rPr>
              <a:t>Emoji Handling</a:t>
            </a:r>
          </a:p>
        </p:txBody>
      </p:sp>
      <p:sp>
        <p:nvSpPr>
          <p:cNvPr id="13" name="Arrow: Right 12">
            <a:extLst>
              <a:ext uri="{FF2B5EF4-FFF2-40B4-BE49-F238E27FC236}">
                <a16:creationId xmlns:a16="http://schemas.microsoft.com/office/drawing/2014/main" id="{B5EB01A6-CAF0-46CD-8234-319724CE1F54}"/>
              </a:ext>
            </a:extLst>
          </p:cNvPr>
          <p:cNvSpPr/>
          <p:nvPr/>
        </p:nvSpPr>
        <p:spPr>
          <a:xfrm>
            <a:off x="5482591" y="1772554"/>
            <a:ext cx="975125" cy="48756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4CE13893-684C-40B9-9FE9-C05EE5A539D3}"/>
              </a:ext>
            </a:extLst>
          </p:cNvPr>
          <p:cNvSpPr/>
          <p:nvPr/>
        </p:nvSpPr>
        <p:spPr>
          <a:xfrm rot="2100000">
            <a:off x="9660402" y="2253650"/>
            <a:ext cx="975125" cy="48756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A6E12A60-D5BA-4210-85B5-69FEDCE95553}"/>
              </a:ext>
            </a:extLst>
          </p:cNvPr>
          <p:cNvSpPr/>
          <p:nvPr/>
        </p:nvSpPr>
        <p:spPr>
          <a:xfrm rot="8520000">
            <a:off x="9779129" y="4586166"/>
            <a:ext cx="975125" cy="48756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6FC6010-D699-48AE-A20A-FCAE88377E25}"/>
              </a:ext>
            </a:extLst>
          </p:cNvPr>
          <p:cNvSpPr/>
          <p:nvPr/>
        </p:nvSpPr>
        <p:spPr>
          <a:xfrm rot="10800000">
            <a:off x="5484854" y="5047495"/>
            <a:ext cx="975125" cy="48756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E537CA36-9742-4DD6-A074-D49D69D89075}"/>
              </a:ext>
            </a:extLst>
          </p:cNvPr>
          <p:cNvSpPr/>
          <p:nvPr/>
        </p:nvSpPr>
        <p:spPr>
          <a:xfrm rot="12660000">
            <a:off x="1256443" y="4579820"/>
            <a:ext cx="975125" cy="48756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95839E2-C0CD-4D45-9FBB-F40B04BC832B}"/>
              </a:ext>
            </a:extLst>
          </p:cNvPr>
          <p:cNvSpPr txBox="1"/>
          <p:nvPr/>
        </p:nvSpPr>
        <p:spPr>
          <a:xfrm>
            <a:off x="10110628" y="3786793"/>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lt1"/>
                </a:solidFill>
                <a:latin typeface="+mn-lt"/>
                <a:ea typeface="+mn-ea"/>
                <a:cs typeface="+mn-cs"/>
              </a:rPr>
              <a:t>(word, tag)</a:t>
            </a:r>
          </a:p>
          <a:p>
            <a:pPr algn="l"/>
            <a:endParaRPr lang="en-US"/>
          </a:p>
        </p:txBody>
      </p:sp>
    </p:spTree>
    <p:extLst>
      <p:ext uri="{BB962C8B-B14F-4D97-AF65-F5344CB8AC3E}">
        <p14:creationId xmlns:p14="http://schemas.microsoft.com/office/powerpoint/2010/main" val="1510294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5101F96-E3B6-DC44-8171-0C3CDA7F539B}"/>
              </a:ext>
            </a:extLst>
          </p:cNvPr>
          <p:cNvSpPr>
            <a:spLocks noGrp="1"/>
          </p:cNvSpPr>
          <p:nvPr>
            <p:ph type="body" idx="3"/>
          </p:nvPr>
        </p:nvSpPr>
        <p:spPr>
          <a:xfrm>
            <a:off x="3355392" y="534877"/>
            <a:ext cx="8529900" cy="1219500"/>
          </a:xfrm>
        </p:spPr>
        <p:txBody>
          <a:bodyPr/>
          <a:lstStyle/>
          <a:p>
            <a:r>
              <a:rPr lang="en-US"/>
              <a:t>Unsupervised Sentimental Analysis</a:t>
            </a:r>
          </a:p>
        </p:txBody>
      </p:sp>
      <p:sp>
        <p:nvSpPr>
          <p:cNvPr id="10" name="TextBox 9">
            <a:extLst>
              <a:ext uri="{FF2B5EF4-FFF2-40B4-BE49-F238E27FC236}">
                <a16:creationId xmlns:a16="http://schemas.microsoft.com/office/drawing/2014/main" id="{DF2BBF62-FBE5-4C20-848E-43FBDCBFE436}"/>
              </a:ext>
            </a:extLst>
          </p:cNvPr>
          <p:cNvSpPr txBox="1"/>
          <p:nvPr/>
        </p:nvSpPr>
        <p:spPr>
          <a:xfrm>
            <a:off x="2173808" y="570409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b="1"/>
          </a:p>
        </p:txBody>
      </p:sp>
      <p:graphicFrame>
        <p:nvGraphicFramePr>
          <p:cNvPr id="11" name="Diagram 11">
            <a:extLst>
              <a:ext uri="{FF2B5EF4-FFF2-40B4-BE49-F238E27FC236}">
                <a16:creationId xmlns:a16="http://schemas.microsoft.com/office/drawing/2014/main" id="{B0A8D0C3-CE5E-4053-801F-D205DA5816B6}"/>
              </a:ext>
            </a:extLst>
          </p:cNvPr>
          <p:cNvGraphicFramePr/>
          <p:nvPr>
            <p:extLst>
              <p:ext uri="{D42A27DB-BD31-4B8C-83A1-F6EECF244321}">
                <p14:modId xmlns:p14="http://schemas.microsoft.com/office/powerpoint/2010/main" val="3937548984"/>
              </p:ext>
            </p:extLst>
          </p:nvPr>
        </p:nvGraphicFramePr>
        <p:xfrm>
          <a:off x="3070" y="1964086"/>
          <a:ext cx="2040628" cy="15474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2" name="Rectangle 91">
            <a:extLst>
              <a:ext uri="{FF2B5EF4-FFF2-40B4-BE49-F238E27FC236}">
                <a16:creationId xmlns:a16="http://schemas.microsoft.com/office/drawing/2014/main" id="{58E049F9-301A-42B2-9D99-466E635F7BF6}"/>
              </a:ext>
            </a:extLst>
          </p:cNvPr>
          <p:cNvSpPr/>
          <p:nvPr/>
        </p:nvSpPr>
        <p:spPr>
          <a:xfrm>
            <a:off x="2170646" y="1961245"/>
            <a:ext cx="4238253" cy="13972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4" descr="Sad face with solid fill with solid fill">
            <a:extLst>
              <a:ext uri="{FF2B5EF4-FFF2-40B4-BE49-F238E27FC236}">
                <a16:creationId xmlns:a16="http://schemas.microsoft.com/office/drawing/2014/main" id="{47763A28-8775-4857-9621-8B2A1B2EEC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12230" y="2444470"/>
            <a:ext cx="914427" cy="914400"/>
          </a:xfrm>
          <a:prstGeom prst="rect">
            <a:avLst/>
          </a:prstGeom>
        </p:spPr>
      </p:pic>
      <p:pic>
        <p:nvPicPr>
          <p:cNvPr id="5" name="Graphic 5" descr="Expressionless face with solid fill with solid fill">
            <a:extLst>
              <a:ext uri="{FF2B5EF4-FFF2-40B4-BE49-F238E27FC236}">
                <a16:creationId xmlns:a16="http://schemas.microsoft.com/office/drawing/2014/main" id="{70EB3B74-CBF7-48D2-A0A0-454CB07F6D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85874" y="2444138"/>
            <a:ext cx="914427" cy="914400"/>
          </a:xfrm>
          <a:prstGeom prst="rect">
            <a:avLst/>
          </a:prstGeom>
        </p:spPr>
      </p:pic>
      <p:pic>
        <p:nvPicPr>
          <p:cNvPr id="6" name="Graphic 6" descr="Grinning face with solid fill with solid fill">
            <a:extLst>
              <a:ext uri="{FF2B5EF4-FFF2-40B4-BE49-F238E27FC236}">
                <a16:creationId xmlns:a16="http://schemas.microsoft.com/office/drawing/2014/main" id="{74361933-A1A2-464F-BB8D-7F67EADA5B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44207" y="2443806"/>
            <a:ext cx="914427" cy="914400"/>
          </a:xfrm>
          <a:prstGeom prst="rect">
            <a:avLst/>
          </a:prstGeom>
        </p:spPr>
      </p:pic>
      <p:sp>
        <p:nvSpPr>
          <p:cNvPr id="105" name="TextBox 104">
            <a:extLst>
              <a:ext uri="{FF2B5EF4-FFF2-40B4-BE49-F238E27FC236}">
                <a16:creationId xmlns:a16="http://schemas.microsoft.com/office/drawing/2014/main" id="{1816E3F3-31A5-457D-9D15-FD3964C30BCC}"/>
              </a:ext>
            </a:extLst>
          </p:cNvPr>
          <p:cNvSpPr txBox="1"/>
          <p:nvPr/>
        </p:nvSpPr>
        <p:spPr>
          <a:xfrm>
            <a:off x="3684661" y="198393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Sentiments</a:t>
            </a:r>
          </a:p>
        </p:txBody>
      </p:sp>
      <p:sp>
        <p:nvSpPr>
          <p:cNvPr id="139" name="TextBox 138">
            <a:extLst>
              <a:ext uri="{FF2B5EF4-FFF2-40B4-BE49-F238E27FC236}">
                <a16:creationId xmlns:a16="http://schemas.microsoft.com/office/drawing/2014/main" id="{D5E2AC85-042D-43E9-AD5E-F06C43316CEF}"/>
              </a:ext>
            </a:extLst>
          </p:cNvPr>
          <p:cNvSpPr txBox="1"/>
          <p:nvPr/>
        </p:nvSpPr>
        <p:spPr>
          <a:xfrm>
            <a:off x="8453961" y="152379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E38F10"/>
                </a:solidFill>
              </a:rPr>
              <a:t>Measures</a:t>
            </a:r>
          </a:p>
        </p:txBody>
      </p:sp>
      <p:sp>
        <p:nvSpPr>
          <p:cNvPr id="140" name="Rectangle 139">
            <a:extLst>
              <a:ext uri="{FF2B5EF4-FFF2-40B4-BE49-F238E27FC236}">
                <a16:creationId xmlns:a16="http://schemas.microsoft.com/office/drawing/2014/main" id="{D05DE710-711C-4025-BFCA-7AEEF56C4DD7}"/>
              </a:ext>
            </a:extLst>
          </p:cNvPr>
          <p:cNvSpPr/>
          <p:nvPr/>
        </p:nvSpPr>
        <p:spPr>
          <a:xfrm>
            <a:off x="7187041" y="1991227"/>
            <a:ext cx="4238253" cy="36260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B32DC362-D586-497A-93E5-0AAD37FB3DA6}"/>
              </a:ext>
            </a:extLst>
          </p:cNvPr>
          <p:cNvSpPr txBox="1"/>
          <p:nvPr/>
        </p:nvSpPr>
        <p:spPr>
          <a:xfrm>
            <a:off x="8682462" y="2206937"/>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C00000"/>
                </a:solidFill>
              </a:rPr>
              <a:t>Polarity</a:t>
            </a:r>
          </a:p>
        </p:txBody>
      </p:sp>
      <p:sp>
        <p:nvSpPr>
          <p:cNvPr id="142" name="TextBox 141">
            <a:extLst>
              <a:ext uri="{FF2B5EF4-FFF2-40B4-BE49-F238E27FC236}">
                <a16:creationId xmlns:a16="http://schemas.microsoft.com/office/drawing/2014/main" id="{21DA10E4-AEFB-49FF-B755-925791DC982D}"/>
              </a:ext>
            </a:extLst>
          </p:cNvPr>
          <p:cNvSpPr txBox="1"/>
          <p:nvPr/>
        </p:nvSpPr>
        <p:spPr>
          <a:xfrm>
            <a:off x="8416970" y="3654372"/>
            <a:ext cx="274320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rPr>
              <a:t>Subjectivity</a:t>
            </a:r>
          </a:p>
          <a:p>
            <a:pPr algn="l"/>
            <a:endParaRPr lang="en-US"/>
          </a:p>
        </p:txBody>
      </p:sp>
      <p:cxnSp>
        <p:nvCxnSpPr>
          <p:cNvPr id="143" name="Straight Arrow Connector 142">
            <a:extLst>
              <a:ext uri="{FF2B5EF4-FFF2-40B4-BE49-F238E27FC236}">
                <a16:creationId xmlns:a16="http://schemas.microsoft.com/office/drawing/2014/main" id="{1A2FF07A-7216-46D2-B457-96A2893C8F08}"/>
              </a:ext>
            </a:extLst>
          </p:cNvPr>
          <p:cNvCxnSpPr/>
          <p:nvPr/>
        </p:nvCxnSpPr>
        <p:spPr>
          <a:xfrm flipV="1">
            <a:off x="7939118" y="3118403"/>
            <a:ext cx="2878850" cy="87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133521F6-16B0-4610-8B73-4D1A05BA100F}"/>
              </a:ext>
            </a:extLst>
          </p:cNvPr>
          <p:cNvCxnSpPr>
            <a:cxnSpLocks/>
          </p:cNvCxnSpPr>
          <p:nvPr/>
        </p:nvCxnSpPr>
        <p:spPr>
          <a:xfrm flipV="1">
            <a:off x="7941845" y="4633922"/>
            <a:ext cx="2878850" cy="87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260BEA35-2B1F-4526-B307-8A71A14ADA94}"/>
              </a:ext>
            </a:extLst>
          </p:cNvPr>
          <p:cNvSpPr txBox="1"/>
          <p:nvPr/>
        </p:nvSpPr>
        <p:spPr>
          <a:xfrm>
            <a:off x="7793773" y="316265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-1</a:t>
            </a:r>
            <a:endParaRPr lang="en-US"/>
          </a:p>
        </p:txBody>
      </p:sp>
      <p:sp>
        <p:nvSpPr>
          <p:cNvPr id="146" name="TextBox 145">
            <a:extLst>
              <a:ext uri="{FF2B5EF4-FFF2-40B4-BE49-F238E27FC236}">
                <a16:creationId xmlns:a16="http://schemas.microsoft.com/office/drawing/2014/main" id="{2024F456-83C0-40E6-AC8C-C7DFD40817D2}"/>
              </a:ext>
            </a:extLst>
          </p:cNvPr>
          <p:cNvSpPr txBox="1"/>
          <p:nvPr/>
        </p:nvSpPr>
        <p:spPr>
          <a:xfrm>
            <a:off x="10614232" y="320319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1</a:t>
            </a:r>
          </a:p>
        </p:txBody>
      </p:sp>
      <p:sp>
        <p:nvSpPr>
          <p:cNvPr id="147" name="TextBox 146">
            <a:extLst>
              <a:ext uri="{FF2B5EF4-FFF2-40B4-BE49-F238E27FC236}">
                <a16:creationId xmlns:a16="http://schemas.microsoft.com/office/drawing/2014/main" id="{613DB8DA-BC69-49D8-9E7D-111CC74C0500}"/>
              </a:ext>
            </a:extLst>
          </p:cNvPr>
          <p:cNvSpPr txBox="1"/>
          <p:nvPr/>
        </p:nvSpPr>
        <p:spPr>
          <a:xfrm>
            <a:off x="7875339" y="472661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0</a:t>
            </a:r>
            <a:endParaRPr lang="en-US"/>
          </a:p>
        </p:txBody>
      </p:sp>
      <p:sp>
        <p:nvSpPr>
          <p:cNvPr id="148" name="TextBox 147">
            <a:extLst>
              <a:ext uri="{FF2B5EF4-FFF2-40B4-BE49-F238E27FC236}">
                <a16:creationId xmlns:a16="http://schemas.microsoft.com/office/drawing/2014/main" id="{4EFAA757-0B25-4B43-B6B3-B1997AE68809}"/>
              </a:ext>
            </a:extLst>
          </p:cNvPr>
          <p:cNvSpPr txBox="1"/>
          <p:nvPr/>
        </p:nvSpPr>
        <p:spPr>
          <a:xfrm>
            <a:off x="10616759" y="472103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1</a:t>
            </a:r>
          </a:p>
        </p:txBody>
      </p:sp>
    </p:spTree>
    <p:extLst>
      <p:ext uri="{BB962C8B-B14F-4D97-AF65-F5344CB8AC3E}">
        <p14:creationId xmlns:p14="http://schemas.microsoft.com/office/powerpoint/2010/main" val="3915012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scatter chart&#10;&#10;Description automatically generated">
            <a:extLst>
              <a:ext uri="{FF2B5EF4-FFF2-40B4-BE49-F238E27FC236}">
                <a16:creationId xmlns:a16="http://schemas.microsoft.com/office/drawing/2014/main" id="{9E951995-BFD6-4F27-8E42-8145868D02BB}"/>
              </a:ext>
            </a:extLst>
          </p:cNvPr>
          <p:cNvPicPr>
            <a:picLocks noChangeAspect="1"/>
          </p:cNvPicPr>
          <p:nvPr/>
        </p:nvPicPr>
        <p:blipFill>
          <a:blip r:embed="rId2"/>
          <a:stretch>
            <a:fillRect/>
          </a:stretch>
        </p:blipFill>
        <p:spPr>
          <a:xfrm>
            <a:off x="6313588" y="1619945"/>
            <a:ext cx="5252469" cy="4203525"/>
          </a:xfrm>
          <a:prstGeom prst="rect">
            <a:avLst/>
          </a:prstGeom>
        </p:spPr>
      </p:pic>
      <p:sp>
        <p:nvSpPr>
          <p:cNvPr id="8" name="TextBox 7">
            <a:extLst>
              <a:ext uri="{FF2B5EF4-FFF2-40B4-BE49-F238E27FC236}">
                <a16:creationId xmlns:a16="http://schemas.microsoft.com/office/drawing/2014/main" id="{B9A07234-9D0B-4CD9-B672-CB4D4C12F691}"/>
              </a:ext>
            </a:extLst>
          </p:cNvPr>
          <p:cNvSpPr txBox="1"/>
          <p:nvPr/>
        </p:nvSpPr>
        <p:spPr>
          <a:xfrm>
            <a:off x="1487311" y="146601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p>
        </p:txBody>
      </p:sp>
      <p:sp>
        <p:nvSpPr>
          <p:cNvPr id="9" name="Arrow: Right 8">
            <a:extLst>
              <a:ext uri="{FF2B5EF4-FFF2-40B4-BE49-F238E27FC236}">
                <a16:creationId xmlns:a16="http://schemas.microsoft.com/office/drawing/2014/main" id="{4A23F791-936E-4827-A62D-8E4B9AB82DA3}"/>
              </a:ext>
            </a:extLst>
          </p:cNvPr>
          <p:cNvSpPr/>
          <p:nvPr/>
        </p:nvSpPr>
        <p:spPr>
          <a:xfrm>
            <a:off x="4603604" y="3180885"/>
            <a:ext cx="1548767" cy="482658"/>
          </a:xfrm>
          <a:prstGeom prst="rightArrow">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descr="Text&#10;&#10;Description automatically generated">
            <a:extLst>
              <a:ext uri="{FF2B5EF4-FFF2-40B4-BE49-F238E27FC236}">
                <a16:creationId xmlns:a16="http://schemas.microsoft.com/office/drawing/2014/main" id="{50B2A76C-B0A6-4D0C-A1DC-9E65DBD68C90}"/>
              </a:ext>
            </a:extLst>
          </p:cNvPr>
          <p:cNvPicPr>
            <a:picLocks noChangeAspect="1"/>
          </p:cNvPicPr>
          <p:nvPr/>
        </p:nvPicPr>
        <p:blipFill>
          <a:blip r:embed="rId3"/>
          <a:stretch>
            <a:fillRect/>
          </a:stretch>
        </p:blipFill>
        <p:spPr>
          <a:xfrm>
            <a:off x="205026" y="1872636"/>
            <a:ext cx="4239578" cy="3826225"/>
          </a:xfrm>
          <a:prstGeom prst="rect">
            <a:avLst/>
          </a:prstGeom>
        </p:spPr>
      </p:pic>
      <p:sp>
        <p:nvSpPr>
          <p:cNvPr id="12" name="TextBox 11">
            <a:extLst>
              <a:ext uri="{FF2B5EF4-FFF2-40B4-BE49-F238E27FC236}">
                <a16:creationId xmlns:a16="http://schemas.microsoft.com/office/drawing/2014/main" id="{59C3DFC5-B9D0-4FF5-81DC-8560DB4E0873}"/>
              </a:ext>
            </a:extLst>
          </p:cNvPr>
          <p:cNvSpPr txBox="1"/>
          <p:nvPr/>
        </p:nvSpPr>
        <p:spPr>
          <a:xfrm>
            <a:off x="1488805" y="152028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Lemma Text</a:t>
            </a:r>
          </a:p>
        </p:txBody>
      </p:sp>
    </p:spTree>
    <p:extLst>
      <p:ext uri="{BB962C8B-B14F-4D97-AF65-F5344CB8AC3E}">
        <p14:creationId xmlns:p14="http://schemas.microsoft.com/office/powerpoint/2010/main" val="62380045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18</Slides>
  <Notes>1</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belanger</dc:creator>
  <cp:revision>27</cp:revision>
  <dcterms:modified xsi:type="dcterms:W3CDTF">2021-12-06T16:22:28Z</dcterms:modified>
</cp:coreProperties>
</file>